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316" r:id="rId4"/>
    <p:sldId id="318" r:id="rId5"/>
    <p:sldId id="360" r:id="rId6"/>
    <p:sldId id="407" r:id="rId7"/>
    <p:sldId id="409" r:id="rId8"/>
    <p:sldId id="385" r:id="rId9"/>
    <p:sldId id="391" r:id="rId10"/>
    <p:sldId id="392" r:id="rId11"/>
    <p:sldId id="395" r:id="rId12"/>
    <p:sldId id="414" r:id="rId13"/>
    <p:sldId id="396" r:id="rId14"/>
    <p:sldId id="344" r:id="rId15"/>
    <p:sldId id="315" r:id="rId16"/>
    <p:sldId id="317" r:id="rId17"/>
    <p:sldId id="264" r:id="rId18"/>
    <p:sldId id="265" r:id="rId19"/>
    <p:sldId id="366" r:id="rId20"/>
    <p:sldId id="413" r:id="rId21"/>
    <p:sldId id="260" r:id="rId22"/>
    <p:sldId id="373" r:id="rId23"/>
    <p:sldId id="4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Bodley" initials="JB" lastIdx="2" clrIdx="0">
    <p:extLst>
      <p:ext uri="{19B8F6BF-5375-455C-9EA6-DF929625EA0E}">
        <p15:presenceInfo xmlns:p15="http://schemas.microsoft.com/office/powerpoint/2012/main" userId="c3fcd1916f2814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8"/>
    <p:restoredTop sz="91695"/>
  </p:normalViewPr>
  <p:slideViewPr>
    <p:cSldViewPr snapToGrid="0" snapToObjects="1">
      <p:cViewPr varScale="1">
        <p:scale>
          <a:sx n="94" d="100"/>
          <a:sy n="94"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0B101-915A-4090-ACFE-83A6409953E2}" type="doc">
      <dgm:prSet loTypeId="urn:microsoft.com/office/officeart/2005/8/layout/venn2" loCatId="relationship" qsTypeId="urn:microsoft.com/office/officeart/2005/8/quickstyle/simple1" qsCatId="simple" csTypeId="urn:microsoft.com/office/officeart/2005/8/colors/accent1_2" csCatId="accent1" phldr="1"/>
      <dgm:spPr/>
    </dgm:pt>
    <dgm:pt modelId="{46AEDCA1-EF99-4B20-91AD-B06DDF03DC7F}">
      <dgm:prSet phldrT="[Text]" custT="1"/>
      <dgm:spPr>
        <a:solidFill>
          <a:srgbClr val="EF7521"/>
        </a:solidFill>
      </dgm:spPr>
      <dgm:t>
        <a:bodyPr/>
        <a:lstStyle/>
        <a:p>
          <a:r>
            <a:rPr lang="en-CA" sz="2400" b="1" dirty="0"/>
            <a:t>Coaching Feedback</a:t>
          </a:r>
        </a:p>
      </dgm:t>
    </dgm:pt>
    <dgm:pt modelId="{A3B968C4-BDCE-483F-9EE4-B6FF95C4D194}" type="parTrans" cxnId="{D1C00B38-2087-46AE-9575-E8361E09020D}">
      <dgm:prSet/>
      <dgm:spPr/>
      <dgm:t>
        <a:bodyPr/>
        <a:lstStyle/>
        <a:p>
          <a:endParaRPr lang="en-CA"/>
        </a:p>
      </dgm:t>
    </dgm:pt>
    <dgm:pt modelId="{C82CFD2D-0427-46A3-B28A-50A7F0601152}" type="sibTrans" cxnId="{D1C00B38-2087-46AE-9575-E8361E09020D}">
      <dgm:prSet/>
      <dgm:spPr/>
      <dgm:t>
        <a:bodyPr/>
        <a:lstStyle/>
        <a:p>
          <a:endParaRPr lang="en-CA"/>
        </a:p>
      </dgm:t>
    </dgm:pt>
    <dgm:pt modelId="{8F21DD30-C011-485F-8169-527538C42789}">
      <dgm:prSet phldrT="[Text]" custT="1"/>
      <dgm:spPr>
        <a:solidFill>
          <a:srgbClr val="EF7521"/>
        </a:solidFill>
      </dgm:spPr>
      <dgm:t>
        <a:bodyPr/>
        <a:lstStyle/>
        <a:p>
          <a:r>
            <a:rPr lang="en-CA" sz="2400" dirty="0"/>
            <a:t>Feedback</a:t>
          </a:r>
        </a:p>
      </dgm:t>
    </dgm:pt>
    <dgm:pt modelId="{52551032-CCF2-4BA9-8ED2-2218865410DB}" type="parTrans" cxnId="{D825B799-E9C2-4486-B2F1-9EB4E6CCCA43}">
      <dgm:prSet/>
      <dgm:spPr/>
      <dgm:t>
        <a:bodyPr/>
        <a:lstStyle/>
        <a:p>
          <a:endParaRPr lang="en-CA"/>
        </a:p>
      </dgm:t>
    </dgm:pt>
    <dgm:pt modelId="{86AC3898-8CA0-4A0A-9C80-FF117D90C34A}" type="sibTrans" cxnId="{D825B799-E9C2-4486-B2F1-9EB4E6CCCA43}">
      <dgm:prSet/>
      <dgm:spPr/>
      <dgm:t>
        <a:bodyPr/>
        <a:lstStyle/>
        <a:p>
          <a:endParaRPr lang="en-CA"/>
        </a:p>
      </dgm:t>
    </dgm:pt>
    <dgm:pt modelId="{48E84228-E2E2-4DE3-B500-A2CDB12AE733}">
      <dgm:prSet phldrT="[Text]" custT="1"/>
      <dgm:spPr>
        <a:solidFill>
          <a:srgbClr val="5B9BD5"/>
        </a:solidFill>
      </dgm:spPr>
      <dgm:t>
        <a:bodyPr/>
        <a:lstStyle/>
        <a:p>
          <a:r>
            <a:rPr lang="en-CA" sz="2200" b="0" dirty="0">
              <a:solidFill>
                <a:schemeClr val="bg1"/>
              </a:solidFill>
            </a:rPr>
            <a:t>Observation of Work</a:t>
          </a:r>
        </a:p>
      </dgm:t>
    </dgm:pt>
    <dgm:pt modelId="{DCDD0074-423E-43E0-B866-8709DDBCC26B}" type="parTrans" cxnId="{8C7836E1-1398-4002-A1AF-4C16A01409B8}">
      <dgm:prSet/>
      <dgm:spPr/>
      <dgm:t>
        <a:bodyPr/>
        <a:lstStyle/>
        <a:p>
          <a:endParaRPr lang="en-CA"/>
        </a:p>
      </dgm:t>
    </dgm:pt>
    <dgm:pt modelId="{384BE251-1903-4691-995E-BB60CE3F0367}" type="sibTrans" cxnId="{8C7836E1-1398-4002-A1AF-4C16A01409B8}">
      <dgm:prSet/>
      <dgm:spPr/>
      <dgm:t>
        <a:bodyPr/>
        <a:lstStyle/>
        <a:p>
          <a:endParaRPr lang="en-CA"/>
        </a:p>
      </dgm:t>
    </dgm:pt>
    <dgm:pt modelId="{7DA94072-324E-49A5-9F4F-EA09AB6211AF}" type="pres">
      <dgm:prSet presAssocID="{9800B101-915A-4090-ACFE-83A6409953E2}" presName="Name0" presStyleCnt="0">
        <dgm:presLayoutVars>
          <dgm:chMax val="7"/>
          <dgm:resizeHandles val="exact"/>
        </dgm:presLayoutVars>
      </dgm:prSet>
      <dgm:spPr/>
    </dgm:pt>
    <dgm:pt modelId="{91DFFA3A-6E7E-4B4D-90D8-ACD7D3250A8E}" type="pres">
      <dgm:prSet presAssocID="{9800B101-915A-4090-ACFE-83A6409953E2}" presName="comp1" presStyleCnt="0"/>
      <dgm:spPr/>
    </dgm:pt>
    <dgm:pt modelId="{CD4D7537-4334-4F86-8C22-CDE0251D56E1}" type="pres">
      <dgm:prSet presAssocID="{9800B101-915A-4090-ACFE-83A6409953E2}" presName="circle1" presStyleLbl="node1" presStyleIdx="0" presStyleCnt="3"/>
      <dgm:spPr/>
    </dgm:pt>
    <dgm:pt modelId="{DE5E3478-4EFC-42AC-AC63-88307457280F}" type="pres">
      <dgm:prSet presAssocID="{9800B101-915A-4090-ACFE-83A6409953E2}" presName="c1text" presStyleLbl="node1" presStyleIdx="0" presStyleCnt="3">
        <dgm:presLayoutVars>
          <dgm:bulletEnabled val="1"/>
        </dgm:presLayoutVars>
      </dgm:prSet>
      <dgm:spPr/>
    </dgm:pt>
    <dgm:pt modelId="{560D216D-C223-4082-9C0B-D90BD6CF5671}" type="pres">
      <dgm:prSet presAssocID="{9800B101-915A-4090-ACFE-83A6409953E2}" presName="comp2" presStyleCnt="0"/>
      <dgm:spPr/>
    </dgm:pt>
    <dgm:pt modelId="{3238BCDF-441B-44E7-A6F8-EE4067F91A11}" type="pres">
      <dgm:prSet presAssocID="{9800B101-915A-4090-ACFE-83A6409953E2}" presName="circle2" presStyleLbl="node1" presStyleIdx="1" presStyleCnt="3"/>
      <dgm:spPr/>
    </dgm:pt>
    <dgm:pt modelId="{0883C5BB-C45E-4561-8190-7963B6C82BA3}" type="pres">
      <dgm:prSet presAssocID="{9800B101-915A-4090-ACFE-83A6409953E2}" presName="c2text" presStyleLbl="node1" presStyleIdx="1" presStyleCnt="3">
        <dgm:presLayoutVars>
          <dgm:bulletEnabled val="1"/>
        </dgm:presLayoutVars>
      </dgm:prSet>
      <dgm:spPr/>
    </dgm:pt>
    <dgm:pt modelId="{A1DFB08D-DC3E-49BC-99FC-DEC01882079E}" type="pres">
      <dgm:prSet presAssocID="{9800B101-915A-4090-ACFE-83A6409953E2}" presName="comp3" presStyleCnt="0"/>
      <dgm:spPr/>
    </dgm:pt>
    <dgm:pt modelId="{07F025BC-C989-42C0-8D17-75D58C59EA3F}" type="pres">
      <dgm:prSet presAssocID="{9800B101-915A-4090-ACFE-83A6409953E2}" presName="circle3" presStyleLbl="node1" presStyleIdx="2" presStyleCnt="3" custScaleX="109908"/>
      <dgm:spPr/>
    </dgm:pt>
    <dgm:pt modelId="{094EBBAC-4721-406F-ABB4-A66D3AACD0AA}" type="pres">
      <dgm:prSet presAssocID="{9800B101-915A-4090-ACFE-83A6409953E2}" presName="c3text" presStyleLbl="node1" presStyleIdx="2" presStyleCnt="3">
        <dgm:presLayoutVars>
          <dgm:bulletEnabled val="1"/>
        </dgm:presLayoutVars>
      </dgm:prSet>
      <dgm:spPr/>
    </dgm:pt>
  </dgm:ptLst>
  <dgm:cxnLst>
    <dgm:cxn modelId="{228E1809-B130-4050-BB57-D9F3F69D12F7}" type="presOf" srcId="{48E84228-E2E2-4DE3-B500-A2CDB12AE733}" destId="{094EBBAC-4721-406F-ABB4-A66D3AACD0AA}" srcOrd="1" destOrd="0" presId="urn:microsoft.com/office/officeart/2005/8/layout/venn2"/>
    <dgm:cxn modelId="{1676990F-F438-4D53-A9D2-F2B71130E6F2}" type="presOf" srcId="{9800B101-915A-4090-ACFE-83A6409953E2}" destId="{7DA94072-324E-49A5-9F4F-EA09AB6211AF}" srcOrd="0" destOrd="0" presId="urn:microsoft.com/office/officeart/2005/8/layout/venn2"/>
    <dgm:cxn modelId="{D1C00B38-2087-46AE-9575-E8361E09020D}" srcId="{9800B101-915A-4090-ACFE-83A6409953E2}" destId="{46AEDCA1-EF99-4B20-91AD-B06DDF03DC7F}" srcOrd="0" destOrd="0" parTransId="{A3B968C4-BDCE-483F-9EE4-B6FF95C4D194}" sibTransId="{C82CFD2D-0427-46A3-B28A-50A7F0601152}"/>
    <dgm:cxn modelId="{E8BB9854-E58E-4731-BFAD-7D39C9A3E00B}" type="presOf" srcId="{46AEDCA1-EF99-4B20-91AD-B06DDF03DC7F}" destId="{CD4D7537-4334-4F86-8C22-CDE0251D56E1}" srcOrd="0" destOrd="0" presId="urn:microsoft.com/office/officeart/2005/8/layout/venn2"/>
    <dgm:cxn modelId="{70CDA25F-F8C7-4368-9EC8-35A898944E7B}" type="presOf" srcId="{8F21DD30-C011-485F-8169-527538C42789}" destId="{0883C5BB-C45E-4561-8190-7963B6C82BA3}" srcOrd="1" destOrd="0" presId="urn:microsoft.com/office/officeart/2005/8/layout/venn2"/>
    <dgm:cxn modelId="{AFF6EF71-D647-4422-BD02-684A3BE19A3E}" type="presOf" srcId="{8F21DD30-C011-485F-8169-527538C42789}" destId="{3238BCDF-441B-44E7-A6F8-EE4067F91A11}" srcOrd="0" destOrd="0" presId="urn:microsoft.com/office/officeart/2005/8/layout/venn2"/>
    <dgm:cxn modelId="{D825B799-E9C2-4486-B2F1-9EB4E6CCCA43}" srcId="{9800B101-915A-4090-ACFE-83A6409953E2}" destId="{8F21DD30-C011-485F-8169-527538C42789}" srcOrd="1" destOrd="0" parTransId="{52551032-CCF2-4BA9-8ED2-2218865410DB}" sibTransId="{86AC3898-8CA0-4A0A-9C80-FF117D90C34A}"/>
    <dgm:cxn modelId="{3F9E66A4-DDDF-492A-A45E-AC9D9F08A734}" type="presOf" srcId="{48E84228-E2E2-4DE3-B500-A2CDB12AE733}" destId="{07F025BC-C989-42C0-8D17-75D58C59EA3F}" srcOrd="0" destOrd="0" presId="urn:microsoft.com/office/officeart/2005/8/layout/venn2"/>
    <dgm:cxn modelId="{7F8E1DBA-7DDB-4978-9B25-FF5A8108FFB3}" type="presOf" srcId="{46AEDCA1-EF99-4B20-91AD-B06DDF03DC7F}" destId="{DE5E3478-4EFC-42AC-AC63-88307457280F}" srcOrd="1" destOrd="0" presId="urn:microsoft.com/office/officeart/2005/8/layout/venn2"/>
    <dgm:cxn modelId="{8C7836E1-1398-4002-A1AF-4C16A01409B8}" srcId="{9800B101-915A-4090-ACFE-83A6409953E2}" destId="{48E84228-E2E2-4DE3-B500-A2CDB12AE733}" srcOrd="2" destOrd="0" parTransId="{DCDD0074-423E-43E0-B866-8709DDBCC26B}" sibTransId="{384BE251-1903-4691-995E-BB60CE3F0367}"/>
    <dgm:cxn modelId="{F507440D-0E84-436C-8771-4E204F934E27}" type="presParOf" srcId="{7DA94072-324E-49A5-9F4F-EA09AB6211AF}" destId="{91DFFA3A-6E7E-4B4D-90D8-ACD7D3250A8E}" srcOrd="0" destOrd="0" presId="urn:microsoft.com/office/officeart/2005/8/layout/venn2"/>
    <dgm:cxn modelId="{31FB243D-3BE3-4CF5-ADC8-468A70CF6161}" type="presParOf" srcId="{91DFFA3A-6E7E-4B4D-90D8-ACD7D3250A8E}" destId="{CD4D7537-4334-4F86-8C22-CDE0251D56E1}" srcOrd="0" destOrd="0" presId="urn:microsoft.com/office/officeart/2005/8/layout/venn2"/>
    <dgm:cxn modelId="{4C66C702-1328-494E-B4E2-6FC665195E42}" type="presParOf" srcId="{91DFFA3A-6E7E-4B4D-90D8-ACD7D3250A8E}" destId="{DE5E3478-4EFC-42AC-AC63-88307457280F}" srcOrd="1" destOrd="0" presId="urn:microsoft.com/office/officeart/2005/8/layout/venn2"/>
    <dgm:cxn modelId="{F5378868-7D44-4612-A361-4288BE1BB35A}" type="presParOf" srcId="{7DA94072-324E-49A5-9F4F-EA09AB6211AF}" destId="{560D216D-C223-4082-9C0B-D90BD6CF5671}" srcOrd="1" destOrd="0" presId="urn:microsoft.com/office/officeart/2005/8/layout/venn2"/>
    <dgm:cxn modelId="{4904C64F-D370-4E74-8DFC-BCBE4C668EF5}" type="presParOf" srcId="{560D216D-C223-4082-9C0B-D90BD6CF5671}" destId="{3238BCDF-441B-44E7-A6F8-EE4067F91A11}" srcOrd="0" destOrd="0" presId="urn:microsoft.com/office/officeart/2005/8/layout/venn2"/>
    <dgm:cxn modelId="{AED16844-CF69-450B-9815-12D9C51EF24C}" type="presParOf" srcId="{560D216D-C223-4082-9C0B-D90BD6CF5671}" destId="{0883C5BB-C45E-4561-8190-7963B6C82BA3}" srcOrd="1" destOrd="0" presId="urn:microsoft.com/office/officeart/2005/8/layout/venn2"/>
    <dgm:cxn modelId="{7B4BEEAA-1CF1-47FB-B837-2CC9DBD31361}" type="presParOf" srcId="{7DA94072-324E-49A5-9F4F-EA09AB6211AF}" destId="{A1DFB08D-DC3E-49BC-99FC-DEC01882079E}" srcOrd="2" destOrd="0" presId="urn:microsoft.com/office/officeart/2005/8/layout/venn2"/>
    <dgm:cxn modelId="{0537889C-88ED-469C-9C4C-8B3FD590B84C}" type="presParOf" srcId="{A1DFB08D-DC3E-49BC-99FC-DEC01882079E}" destId="{07F025BC-C989-42C0-8D17-75D58C59EA3F}" srcOrd="0" destOrd="0" presId="urn:microsoft.com/office/officeart/2005/8/layout/venn2"/>
    <dgm:cxn modelId="{AC2EE3D7-DAF6-47AF-A4DF-FA811252FE25}" type="presParOf" srcId="{A1DFB08D-DC3E-49BC-99FC-DEC01882079E}" destId="{094EBBAC-4721-406F-ABB4-A66D3AACD0AA}"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7537-4334-4F86-8C22-CDE0251D56E1}">
      <dsp:nvSpPr>
        <dsp:cNvPr id="0" name=""/>
        <dsp:cNvSpPr/>
      </dsp:nvSpPr>
      <dsp:spPr>
        <a:xfrm>
          <a:off x="597627" y="0"/>
          <a:ext cx="4640396" cy="4640396"/>
        </a:xfrm>
        <a:prstGeom prst="ellipse">
          <a:avLst/>
        </a:prstGeom>
        <a:solidFill>
          <a:srgbClr val="EF75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b="1" kern="1200" dirty="0"/>
            <a:t>Coaching Feedback</a:t>
          </a:r>
        </a:p>
      </dsp:txBody>
      <dsp:txXfrm>
        <a:off x="2106916" y="232019"/>
        <a:ext cx="1621818" cy="696059"/>
      </dsp:txXfrm>
    </dsp:sp>
    <dsp:sp modelId="{3238BCDF-441B-44E7-A6F8-EE4067F91A11}">
      <dsp:nvSpPr>
        <dsp:cNvPr id="0" name=""/>
        <dsp:cNvSpPr/>
      </dsp:nvSpPr>
      <dsp:spPr>
        <a:xfrm>
          <a:off x="1177676" y="1160099"/>
          <a:ext cx="3480297" cy="3480297"/>
        </a:xfrm>
        <a:prstGeom prst="ellipse">
          <a:avLst/>
        </a:prstGeom>
        <a:solidFill>
          <a:srgbClr val="EF75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Feedback</a:t>
          </a:r>
        </a:p>
      </dsp:txBody>
      <dsp:txXfrm>
        <a:off x="2106916" y="1377617"/>
        <a:ext cx="1621818" cy="652555"/>
      </dsp:txXfrm>
    </dsp:sp>
    <dsp:sp modelId="{07F025BC-C989-42C0-8D17-75D58C59EA3F}">
      <dsp:nvSpPr>
        <dsp:cNvPr id="0" name=""/>
        <dsp:cNvSpPr/>
      </dsp:nvSpPr>
      <dsp:spPr>
        <a:xfrm>
          <a:off x="1642783" y="2320198"/>
          <a:ext cx="2550083" cy="2320198"/>
        </a:xfrm>
        <a:prstGeom prst="ellipse">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kern="1200" dirty="0">
              <a:solidFill>
                <a:schemeClr val="bg1"/>
              </a:solidFill>
            </a:rPr>
            <a:t>Observation of Work</a:t>
          </a:r>
        </a:p>
      </dsp:txBody>
      <dsp:txXfrm>
        <a:off x="2016234" y="2900248"/>
        <a:ext cx="1803181" cy="11600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C898B-4D23-6648-B6E6-A6962812B1B4}" type="datetimeFigureOut">
              <a:rPr lang="en-US" smtClean="0"/>
              <a:t>11/25/19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B6308-9C9B-6345-BADC-DC5E813AAF94}" type="slidenum">
              <a:rPr lang="en-US" smtClean="0"/>
              <a:t>‹#›</a:t>
            </a:fld>
            <a:endParaRPr lang="en-US"/>
          </a:p>
        </p:txBody>
      </p:sp>
    </p:spTree>
    <p:extLst>
      <p:ext uri="{BB962C8B-B14F-4D97-AF65-F5344CB8AC3E}">
        <p14:creationId xmlns:p14="http://schemas.microsoft.com/office/powerpoint/2010/main" val="6989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E2-25EC-4429-8D58-37A2E104BBA2}" type="slidenum">
              <a:rPr lang="en-CA" smtClean="0"/>
              <a:t>3</a:t>
            </a:fld>
            <a:endParaRPr lang="en-CA"/>
          </a:p>
        </p:txBody>
      </p:sp>
    </p:spTree>
    <p:extLst>
      <p:ext uri="{BB962C8B-B14F-4D97-AF65-F5344CB8AC3E}">
        <p14:creationId xmlns:p14="http://schemas.microsoft.com/office/powerpoint/2010/main" val="273175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FACILITATOR TIP: Your colleagues may have doubts about the practicality of “directly observing” everything all of the time for CBD. This slide is meant to reassure them that they don’t have to: indirect observation is ok too.</a:t>
            </a:r>
          </a:p>
          <a:p>
            <a:endParaRPr lang="en-CA" b="1" baseline="0" dirty="0"/>
          </a:p>
          <a:p>
            <a:r>
              <a:rPr lang="en-US" dirty="0"/>
              <a:t>Direct observation of performance (i.e. when a clinician is watching the work being done – in real time or asynchronously, for example via video recording)  is of paramount importance and needs to make up a substantive proportion of the observation of work that takes place.  </a:t>
            </a:r>
          </a:p>
          <a:p>
            <a:endParaRPr lang="en-US" dirty="0"/>
          </a:p>
          <a:p>
            <a:r>
              <a:rPr lang="en-US" dirty="0"/>
              <a:t>However, this is not to say it is the only form of observation of work.</a:t>
            </a:r>
            <a:r>
              <a:rPr lang="en-US" baseline="0" dirty="0"/>
              <a:t>  </a:t>
            </a:r>
          </a:p>
          <a:p>
            <a:endParaRPr lang="en-US" baseline="0" dirty="0"/>
          </a:p>
          <a:p>
            <a:r>
              <a:rPr lang="en-US" baseline="0" dirty="0"/>
              <a:t>O</a:t>
            </a:r>
            <a:r>
              <a:rPr lang="en-US" dirty="0"/>
              <a:t>n some occasions, observation may occur indirectly.  An example of an indirect observation of work includes review of products of the learner’s work.  For example, a review of clinical notes, presentations, or written reflections would be indirect observations of a learner’s work.  Additionally, another form of an indirect observation would be observations from secondary sources, such as in a multi-source feedback process. In this case, the observation of performance or work is done by someone else: another clinician, staff, patient or family but communicated back to the clinician working directly with the resident.</a:t>
            </a:r>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14</a:t>
            </a:fld>
            <a:endParaRPr lang="en-US" dirty="0"/>
          </a:p>
        </p:txBody>
      </p:sp>
    </p:spTree>
    <p:extLst>
      <p:ext uri="{BB962C8B-B14F-4D97-AF65-F5344CB8AC3E}">
        <p14:creationId xmlns:p14="http://schemas.microsoft.com/office/powerpoint/2010/main" val="394780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to the process</a:t>
            </a:r>
            <a:r>
              <a:rPr lang="en-US" baseline="0" dirty="0"/>
              <a:t> is the </a:t>
            </a:r>
            <a:r>
              <a:rPr lang="en-US" dirty="0"/>
              <a:t>dialogue that must occur between the clinician and the resident once</a:t>
            </a:r>
            <a:r>
              <a:rPr lang="en-US" baseline="0" dirty="0"/>
              <a:t> the clinician has observed the resident or the resident’s work</a:t>
            </a:r>
            <a:r>
              <a:rPr lang="en-US" dirty="0"/>
              <a:t>.</a:t>
            </a:r>
            <a:r>
              <a:rPr lang="en-US" baseline="0" dirty="0"/>
              <a:t> </a:t>
            </a:r>
          </a:p>
          <a:p>
            <a:endParaRPr lang="en-US" baseline="0" dirty="0"/>
          </a:p>
          <a:p>
            <a:r>
              <a:rPr lang="en-US" dirty="0"/>
              <a:t>The purpose of this conversation is </a:t>
            </a:r>
            <a:r>
              <a:rPr lang="en-US" u="none" dirty="0"/>
              <a:t>to ensure the resident understands </a:t>
            </a:r>
            <a:r>
              <a:rPr lang="en-US" dirty="0"/>
              <a:t>how improvements could be made. This is “</a:t>
            </a:r>
            <a:r>
              <a:rPr lang="en-US" b="1" dirty="0"/>
              <a:t>coaching feedback”</a:t>
            </a:r>
            <a:r>
              <a:rPr lang="en-US" dirty="0"/>
              <a:t>.</a:t>
            </a:r>
          </a:p>
          <a:p>
            <a:endParaRPr lang="en-US" dirty="0"/>
          </a:p>
          <a:p>
            <a:r>
              <a:rPr lang="en-US" dirty="0"/>
              <a:t>This type of coaching conversation would happen, most often, after the particular work task was completed but still “in the moment” of that clinical experience.   </a:t>
            </a:r>
          </a:p>
          <a:p>
            <a:endParaRPr lang="en-US" dirty="0"/>
          </a:p>
          <a:p>
            <a:r>
              <a:rPr lang="en-US" dirty="0"/>
              <a:t>In some instances, this feedback may be offered as the work is being done with the clinician providing real time coaching in the moment. This, of course, needs to be agreed upon by the resident and the clinician prior to the observation occurring and is dependent on the context.  </a:t>
            </a:r>
          </a:p>
          <a:p>
            <a:endParaRPr lang="en-US" dirty="0"/>
          </a:p>
          <a:p>
            <a:r>
              <a:rPr lang="en-US" b="1" baseline="0" dirty="0"/>
              <a:t>C</a:t>
            </a:r>
            <a:r>
              <a:rPr lang="en-US" baseline="0" dirty="0"/>
              <a:t>ONVERSATION is the ‘C’ in RX-OCD</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15</a:t>
            </a:fld>
            <a:endParaRPr lang="en-US" dirty="0"/>
          </a:p>
        </p:txBody>
      </p:sp>
    </p:spTree>
    <p:extLst>
      <p:ext uri="{BB962C8B-B14F-4D97-AF65-F5344CB8AC3E}">
        <p14:creationId xmlns:p14="http://schemas.microsoft.com/office/powerpoint/2010/main" val="149960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final but essential step to the CinM</a:t>
            </a:r>
            <a:r>
              <a:rPr lang="en-US" baseline="0" dirty="0"/>
              <a:t> </a:t>
            </a:r>
            <a:r>
              <a:rPr lang="en-US" dirty="0"/>
              <a:t>process is for the clinician to take a few minutes to document a summary of the coaching feedback dialogue that takes place</a:t>
            </a:r>
            <a:r>
              <a:rPr lang="en-US" baseline="0" dirty="0"/>
              <a:t> (</a:t>
            </a:r>
            <a:r>
              <a:rPr lang="en-US" dirty="0"/>
              <a:t>at least some of the time) </a:t>
            </a:r>
            <a:r>
              <a:rPr lang="en-US" baseline="0" dirty="0"/>
              <a:t>in the resident portfolio</a:t>
            </a:r>
            <a:r>
              <a:rPr lang="en-US" dirty="0"/>
              <a:t>.  </a:t>
            </a:r>
          </a:p>
          <a:p>
            <a:endParaRPr lang="en-US" dirty="0"/>
          </a:p>
          <a:p>
            <a:pPr defTabSz="931774">
              <a:defRPr/>
            </a:pPr>
            <a:r>
              <a:rPr lang="en-US" dirty="0"/>
              <a:t>Every coaching interaction might not be documented in</a:t>
            </a:r>
            <a:r>
              <a:rPr lang="en-US" baseline="0" dirty="0"/>
              <a:t> clinical experiences of longer duration, </a:t>
            </a:r>
            <a:r>
              <a:rPr lang="en-US" dirty="0"/>
              <a:t>but a representative sample of the observations during that clinical time period is essential.  For short duration clinical  experiences </a:t>
            </a:r>
            <a:r>
              <a:rPr lang="en-CA" dirty="0"/>
              <a:t>(i.e. a resident spending</a:t>
            </a:r>
            <a:r>
              <a:rPr lang="en-CA" baseline="0" dirty="0"/>
              <a:t> only </a:t>
            </a:r>
            <a:r>
              <a:rPr lang="en-CA" dirty="0"/>
              <a:t>one half</a:t>
            </a:r>
            <a:r>
              <a:rPr lang="en-CA" baseline="0" dirty="0"/>
              <a:t> day clinic with a particular staff clinician) the goal should be for at least one coaching conversation to be recorded.  I</a:t>
            </a:r>
            <a:r>
              <a:rPr lang="en-US" dirty="0"/>
              <a:t>n</a:t>
            </a:r>
            <a:r>
              <a:rPr lang="en-US" baseline="0" dirty="0"/>
              <a:t> some instances, more than one observation of work and coaching opportunity might occur in one clinic and could be documented.</a:t>
            </a:r>
            <a:r>
              <a:rPr lang="en-US" dirty="0"/>
              <a:t>   </a:t>
            </a:r>
          </a:p>
          <a:p>
            <a:pPr defTabSz="931774">
              <a:defRPr/>
            </a:pPr>
            <a:endParaRPr lang="en-US" dirty="0"/>
          </a:p>
          <a:p>
            <a:pPr defTabSz="931774">
              <a:defRPr/>
            </a:pPr>
            <a:r>
              <a:rPr lang="en-US" baseline="0" dirty="0"/>
              <a:t>It is not critical t</a:t>
            </a:r>
            <a:r>
              <a:rPr lang="en-CA" dirty="0"/>
              <a:t>hat the </a:t>
            </a:r>
            <a:r>
              <a:rPr lang="en-US" dirty="0"/>
              <a:t>clinician know whether</a:t>
            </a:r>
            <a:r>
              <a:rPr lang="en-US" baseline="0" dirty="0"/>
              <a:t> what was observed is</a:t>
            </a:r>
            <a:r>
              <a:rPr lang="en-US" dirty="0"/>
              <a:t> a representative performance of a task</a:t>
            </a:r>
            <a:r>
              <a:rPr lang="en-US" baseline="0" dirty="0"/>
              <a:t> for a particular learner.  Documenting observations and suggestions for improvement, whether representative or an outlier execution of a task, helps create a comprehensive illustration of competence. A</a:t>
            </a:r>
            <a:r>
              <a:rPr lang="en-US" dirty="0"/>
              <a:t>ny one observation leading</a:t>
            </a:r>
            <a:r>
              <a:rPr lang="en-US" baseline="0" dirty="0"/>
              <a:t> to </a:t>
            </a:r>
            <a:r>
              <a:rPr lang="en-US" dirty="0"/>
              <a:t>Coaching</a:t>
            </a:r>
            <a:r>
              <a:rPr lang="en-US" baseline="0" dirty="0"/>
              <a:t> in the Moment</a:t>
            </a:r>
            <a:r>
              <a:rPr lang="en-US" dirty="0"/>
              <a:t> is not high stakes and will not lead to grave consequences, but</a:t>
            </a:r>
            <a:r>
              <a:rPr lang="en-US" baseline="0" dirty="0"/>
              <a:t> </a:t>
            </a:r>
            <a:r>
              <a:rPr lang="en-US" dirty="0"/>
              <a:t>is part of the process to support resident development and progress.</a:t>
            </a:r>
          </a:p>
          <a:p>
            <a:pPr defTabSz="931774">
              <a:defRPr/>
            </a:pPr>
            <a:endParaRPr lang="en-US" dirty="0"/>
          </a:p>
          <a:p>
            <a:r>
              <a:rPr lang="en-US" dirty="0"/>
              <a:t>Whether or not a clinician documents</a:t>
            </a:r>
            <a:r>
              <a:rPr lang="en-US" baseline="0" dirty="0"/>
              <a:t> an encounter does not </a:t>
            </a:r>
            <a:r>
              <a:rPr lang="en-US" dirty="0"/>
              <a:t>restrict the resident from making their own record of the feedback and suggestions given, including their personal reflections on how it was helpful for and/or integrated into their practice performance.</a:t>
            </a:r>
          </a:p>
          <a:p>
            <a:endParaRPr lang="en-US" dirty="0"/>
          </a:p>
          <a:p>
            <a:r>
              <a:rPr lang="en-US" dirty="0"/>
              <a:t>RECORD is</a:t>
            </a:r>
            <a:r>
              <a:rPr lang="en-US" baseline="0" dirty="0"/>
              <a:t> the second ‘R’ in RX-OCR</a:t>
            </a:r>
            <a:endParaRPr lang="en-US" dirty="0"/>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16</a:t>
            </a:fld>
            <a:endParaRPr lang="en-US" dirty="0"/>
          </a:p>
        </p:txBody>
      </p:sp>
    </p:spTree>
    <p:extLst>
      <p:ext uri="{BB962C8B-B14F-4D97-AF65-F5344CB8AC3E}">
        <p14:creationId xmlns:p14="http://schemas.microsoft.com/office/powerpoint/2010/main" val="209058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9CD35-84A2-D44B-BD19-53877E903315}" type="slidenum">
              <a:rPr lang="en-US" smtClean="0"/>
              <a:t>18</a:t>
            </a:fld>
            <a:endParaRPr lang="en-US"/>
          </a:p>
        </p:txBody>
      </p:sp>
    </p:spTree>
    <p:extLst>
      <p:ext uri="{BB962C8B-B14F-4D97-AF65-F5344CB8AC3E}">
        <p14:creationId xmlns:p14="http://schemas.microsoft.com/office/powerpoint/2010/main" val="65993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a:t>
            </a:r>
            <a:r>
              <a:rPr lang="en-US" baseline="0" dirty="0"/>
              <a:t> the CBD Coaching Model we encourage clinicians to think of themselves as coaches, guiding learners </a:t>
            </a:r>
            <a:r>
              <a:rPr lang="en-CA" baseline="0" dirty="0"/>
              <a:t>through a process that leads to performance enhancement. Coaches can help an individual to do a task better, develop a skill they don't yet possess or achieve a specific goal</a:t>
            </a:r>
            <a:r>
              <a:rPr lang="en-US" baseline="0" dirty="0"/>
              <a:t>: </a:t>
            </a:r>
          </a:p>
          <a:p>
            <a:endParaRPr lang="en-US" baseline="0" dirty="0"/>
          </a:p>
          <a:p>
            <a:pPr marL="174708" indent="-174708">
              <a:buFont typeface="Arial" panose="020B0604020202020204" pitchFamily="34" charset="0"/>
              <a:buChar char="•"/>
            </a:pPr>
            <a:r>
              <a:rPr lang="en-US" baseline="0" dirty="0"/>
              <a:t>Like a good coach – clinical teachers must observe the resident practice a skill and then talk with the resident about what they saw.  When clinicians do this, they’re giving residents feedback on what went well and what didn’t, compared to an expected standard.  </a:t>
            </a:r>
          </a:p>
          <a:p>
            <a:pPr marL="174708" indent="-174708">
              <a:buFont typeface="Arial" panose="020B0604020202020204" pitchFamily="34" charset="0"/>
              <a:buChar char="•"/>
            </a:pPr>
            <a:endParaRPr lang="en-US" baseline="0" dirty="0"/>
          </a:p>
          <a:p>
            <a:pPr marL="174708" indent="-174708" defTabSz="931774">
              <a:buFont typeface="Arial" panose="020B0604020202020204" pitchFamily="34" charset="0"/>
              <a:buChar char="•"/>
              <a:defRPr/>
            </a:pPr>
            <a:r>
              <a:rPr lang="en-US" baseline="0" dirty="0"/>
              <a:t>The best coaches, though, continue the conversation with their athletes – they also discuss expectations for improvement and they identify specific things that the athlete can do to meet those expectations. </a:t>
            </a:r>
            <a:r>
              <a:rPr lang="en-CA" baseline="0" dirty="0"/>
              <a:t>Coaching helps a resident understand what adjustments and modifications will allow them to progress to the next level of capability/proficiency.  </a:t>
            </a:r>
          </a:p>
          <a:p>
            <a:pPr marL="174708" indent="-174708" defTabSz="931774">
              <a:buFont typeface="Arial" panose="020B0604020202020204" pitchFamily="34" charset="0"/>
              <a:buNone/>
              <a:defRPr/>
            </a:pPr>
            <a:endParaRPr lang="en-CA" baseline="0" dirty="0"/>
          </a:p>
          <a:p>
            <a:pPr marL="174708" indent="-174708">
              <a:buFont typeface="Arial" panose="020B0604020202020204" pitchFamily="34" charset="0"/>
              <a:buNone/>
            </a:pPr>
            <a:r>
              <a:rPr lang="en-US" b="1" baseline="0" dirty="0"/>
              <a:t>F</a:t>
            </a:r>
            <a:r>
              <a:rPr lang="en-US" b="1" dirty="0"/>
              <a:t>eedback </a:t>
            </a:r>
            <a:r>
              <a:rPr lang="en-US" dirty="0"/>
              <a:t>is defined as ‘'Specific information about the comparison between an</a:t>
            </a:r>
            <a:r>
              <a:rPr lang="en-US" baseline="0" dirty="0"/>
              <a:t> </a:t>
            </a:r>
            <a:r>
              <a:rPr lang="en-US" dirty="0"/>
              <a:t>observed performance and an expected standard, given with </a:t>
            </a:r>
            <a:r>
              <a:rPr lang="en-US" b="1" dirty="0"/>
              <a:t>the intent </a:t>
            </a:r>
            <a:r>
              <a:rPr lang="en-US" dirty="0"/>
              <a:t>to improve the trainee's performance.”</a:t>
            </a:r>
          </a:p>
          <a:p>
            <a:pPr marL="174708" indent="-174708">
              <a:buFont typeface="Arial" panose="020B0604020202020204" pitchFamily="34" charset="0"/>
              <a:buNone/>
            </a:pPr>
            <a:r>
              <a:rPr lang="en-US" b="1" dirty="0"/>
              <a:t>Coaching feedback</a:t>
            </a:r>
            <a:r>
              <a:rPr lang="en-US" baseline="0" dirty="0"/>
              <a:t> is </a:t>
            </a:r>
            <a:r>
              <a:rPr lang="en-US" dirty="0"/>
              <a:t>more than simply</a:t>
            </a:r>
            <a:r>
              <a:rPr lang="en-US" baseline="0" dirty="0"/>
              <a:t> providing information, coaching feedback </a:t>
            </a:r>
            <a:r>
              <a:rPr lang="en-US" dirty="0"/>
              <a:t>defines specific, actionable improvements that the resident can make and suggestions for how such improvements can be accomplished.</a:t>
            </a:r>
            <a:r>
              <a:rPr lang="en-US" baseline="0" dirty="0"/>
              <a:t> </a:t>
            </a:r>
          </a:p>
          <a:p>
            <a:pPr marL="174708" indent="-174708">
              <a:buFont typeface="Arial" panose="020B0604020202020204" pitchFamily="34" charset="0"/>
              <a:buNone/>
            </a:pPr>
            <a:endParaRPr lang="en-US" baseline="0" dirty="0"/>
          </a:p>
          <a:p>
            <a:pPr marL="174708" indent="-174708">
              <a:buFont typeface="Arial" panose="020B0604020202020204" pitchFamily="34" charset="0"/>
              <a:buChar char="•"/>
            </a:pPr>
            <a:r>
              <a:rPr lang="en-US" baseline="0" dirty="0"/>
              <a:t>The CBD Coaching Model wants clinician teachers (observers) to aim towards the outer ring of this diagram (i.e. where the observer becomes a coach who offers the learner explicit, actionable suggestions for improvement). </a:t>
            </a:r>
          </a:p>
        </p:txBody>
      </p:sp>
      <p:sp>
        <p:nvSpPr>
          <p:cNvPr id="4" name="Slide Number Placeholder 3"/>
          <p:cNvSpPr>
            <a:spLocks noGrp="1"/>
          </p:cNvSpPr>
          <p:nvPr>
            <p:ph type="sldNum" sz="quarter" idx="10"/>
          </p:nvPr>
        </p:nvSpPr>
        <p:spPr/>
        <p:txBody>
          <a:bodyPr/>
          <a:lstStyle/>
          <a:p>
            <a:fld id="{C363E9D8-54C9-C64E-AA8F-4430CA68FE93}" type="slidenum">
              <a:rPr lang="en-US" smtClean="0"/>
              <a:pPr/>
              <a:t>19</a:t>
            </a:fld>
            <a:endParaRPr lang="en-US" dirty="0"/>
          </a:p>
        </p:txBody>
      </p:sp>
    </p:spTree>
    <p:extLst>
      <p:ext uri="{BB962C8B-B14F-4D97-AF65-F5344CB8AC3E}">
        <p14:creationId xmlns:p14="http://schemas.microsoft.com/office/powerpoint/2010/main" val="152065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8B107-01ED-1843-BBD2-0CB26937E220}" type="slidenum">
              <a:rPr lang="en-US" smtClean="0"/>
              <a:t>21</a:t>
            </a:fld>
            <a:endParaRPr lang="en-US"/>
          </a:p>
        </p:txBody>
      </p:sp>
    </p:spTree>
    <p:extLst>
      <p:ext uri="{BB962C8B-B14F-4D97-AF65-F5344CB8AC3E}">
        <p14:creationId xmlns:p14="http://schemas.microsoft.com/office/powerpoint/2010/main" val="120647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Consider discussion that both faculty and trainees benefit from having growth mindsets; as faculty if you ‘write the trainee off’ because you have a fixed mindset that they will never learn and/or improve then you cannot give them the coaching/guidance/feedback they need to improve.</a:t>
            </a:r>
          </a:p>
          <a:p>
            <a:pPr marL="171450" indent="-171450">
              <a:buFontTx/>
              <a:buChar char="-"/>
            </a:pPr>
            <a:r>
              <a:rPr lang="en-US" i="1" dirty="0">
                <a:solidFill>
                  <a:srgbClr val="FF0000"/>
                </a:solidFill>
              </a:rPr>
              <a:t>Part of this is innate </a:t>
            </a:r>
            <a:r>
              <a:rPr lang="mr-IN" i="1" dirty="0">
                <a:solidFill>
                  <a:srgbClr val="FF0000"/>
                </a:solidFill>
              </a:rPr>
              <a:t>–</a:t>
            </a:r>
            <a:r>
              <a:rPr lang="en-US" i="1" dirty="0">
                <a:solidFill>
                  <a:srgbClr val="FF0000"/>
                </a:solidFill>
              </a:rPr>
              <a:t> studies of children doing puzzles that got harder </a:t>
            </a:r>
            <a:r>
              <a:rPr lang="mr-IN" i="1" dirty="0">
                <a:solidFill>
                  <a:srgbClr val="FF0000"/>
                </a:solidFill>
              </a:rPr>
              <a:t>–</a:t>
            </a:r>
            <a:r>
              <a:rPr lang="en-US" i="1" dirty="0">
                <a:solidFill>
                  <a:srgbClr val="FF0000"/>
                </a:solidFill>
              </a:rPr>
              <a:t> fixed mindset got frustrated and didn’t want to do hard puzzles and felt they just weren’t good at it </a:t>
            </a:r>
            <a:r>
              <a:rPr lang="mr-IN" i="1" dirty="0">
                <a:solidFill>
                  <a:srgbClr val="FF0000"/>
                </a:solidFill>
              </a:rPr>
              <a:t>–</a:t>
            </a:r>
            <a:r>
              <a:rPr lang="en-US" i="1" dirty="0">
                <a:solidFill>
                  <a:srgbClr val="FF0000"/>
                </a:solidFill>
              </a:rPr>
              <a:t> growth mindset</a:t>
            </a:r>
            <a:r>
              <a:rPr lang="en-US" i="1" baseline="0" dirty="0">
                <a:solidFill>
                  <a:srgbClr val="FF0000"/>
                </a:solidFill>
              </a:rPr>
              <a:t> wanted to keep working at it and doing even harder puzzles to get better</a:t>
            </a:r>
          </a:p>
          <a:p>
            <a:pPr marL="0" indent="0">
              <a:buNone/>
            </a:pPr>
            <a:r>
              <a:rPr lang="en-US" dirty="0"/>
              <a:t>Coaching is helpful</a:t>
            </a:r>
          </a:p>
          <a:p>
            <a:pPr marL="0" indent="0">
              <a:buNone/>
            </a:pPr>
            <a:r>
              <a:rPr lang="en-US" dirty="0"/>
              <a:t>Feedback is essential</a:t>
            </a:r>
          </a:p>
          <a:p>
            <a:pPr marL="0" indent="0">
              <a:buNone/>
            </a:pPr>
            <a:r>
              <a:rPr lang="en-US" dirty="0"/>
              <a:t>Coaching is good; Feedback is good</a:t>
            </a:r>
          </a:p>
          <a:p>
            <a:pPr marL="0" indent="0">
              <a:buNone/>
            </a:pPr>
            <a:endParaRPr lang="en-US" dirty="0"/>
          </a:p>
          <a:p>
            <a:pPr marL="0" indent="0">
              <a:buNone/>
            </a:pPr>
            <a:r>
              <a:rPr lang="en-US" dirty="0"/>
              <a:t>Feedback is bidirectional</a:t>
            </a:r>
          </a:p>
          <a:p>
            <a:pPr marL="0" indent="0">
              <a:buNone/>
            </a:pPr>
            <a:endParaRPr lang="en-US" dirty="0"/>
          </a:p>
          <a:p>
            <a:pPr marL="0" indent="0">
              <a:buNone/>
            </a:pPr>
            <a:r>
              <a:rPr lang="en-US" dirty="0"/>
              <a:t>The purpose of coaching and feedback is to provide information/assessment that will promote further learning</a:t>
            </a:r>
          </a:p>
          <a:p>
            <a:pPr marL="171450" indent="-171450">
              <a:buFontTx/>
              <a:buChar char="-"/>
            </a:pPr>
            <a:endParaRPr lang="en-US" i="1" baseline="0" dirty="0">
              <a:solidFill>
                <a:srgbClr val="FF0000"/>
              </a:solidFill>
            </a:endParaRPr>
          </a:p>
          <a:p>
            <a:pPr marL="171450" indent="-171450">
              <a:buFontTx/>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809CD35-84A2-D44B-BD19-53877E903315}" type="slidenum">
              <a:rPr lang="en-US" smtClean="0"/>
              <a:t>22</a:t>
            </a:fld>
            <a:endParaRPr lang="en-US"/>
          </a:p>
        </p:txBody>
      </p:sp>
    </p:spTree>
    <p:extLst>
      <p:ext uri="{BB962C8B-B14F-4D97-AF65-F5344CB8AC3E}">
        <p14:creationId xmlns:p14="http://schemas.microsoft.com/office/powerpoint/2010/main" val="360695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dirty="0"/>
              <a:t>Carol Dweck is Psychology professor, at Stanford</a:t>
            </a:r>
            <a:r>
              <a:rPr lang="en-CA" baseline="0" dirty="0"/>
              <a:t> University, in California, and she has been doing research on achievement and success of students for the last several decades.  She coined the terms “Growth Mindset” and “Fixed Mindset” to describe peoples beliefs about and therefore their approach to learning.</a:t>
            </a:r>
          </a:p>
          <a:p>
            <a:endParaRPr lang="en-CA" baseline="0" dirty="0"/>
          </a:p>
          <a:p>
            <a:r>
              <a:rPr lang="en-CA" baseline="0" dirty="0"/>
              <a:t>The Growth Mindset, is one in which it is believed that there is potential for an individual’s growth and improvement and this very much aligns with coaching as a teaching and learning method to promote development. </a:t>
            </a:r>
          </a:p>
          <a:p>
            <a:endParaRPr lang="en-CA" baseline="0" dirty="0"/>
          </a:p>
          <a:p>
            <a:r>
              <a:rPr lang="en-CA" baseline="0" dirty="0"/>
              <a:t>Whereas someone who ascribes to the Fixed mindset (example features of which are in the yellow column) believes the level of achievement is predetermined, and effort dedicated toward learning will not promote greater achievement.</a:t>
            </a:r>
          </a:p>
          <a:p>
            <a:endParaRPr lang="en-CA" baseline="0" dirty="0"/>
          </a:p>
          <a:p>
            <a:r>
              <a:rPr lang="en-CA" baseline="0" dirty="0"/>
              <a:t>According to Dweck, someone with a Growth mindset has:</a:t>
            </a:r>
          </a:p>
          <a:p>
            <a:pPr>
              <a:buFontTx/>
              <a:buChar char="-"/>
            </a:pPr>
            <a:r>
              <a:rPr lang="en-CA" baseline="0" dirty="0"/>
              <a:t> a high DESIRE to learn, looks for opportunities to challenge their current status &amp; grow as a result of taking on challenges, </a:t>
            </a:r>
          </a:p>
          <a:p>
            <a:pPr>
              <a:buFontTx/>
              <a:buChar char="-"/>
            </a:pPr>
            <a:r>
              <a:rPr lang="en-CA" baseline="0" dirty="0"/>
              <a:t> learns from feedback and wants to know how to improve, while recognising that the improvement will require practice and effort.</a:t>
            </a:r>
          </a:p>
          <a:p>
            <a:pPr>
              <a:buFontTx/>
              <a:buNone/>
            </a:pPr>
            <a:endParaRPr lang="en-CA" baseline="0" dirty="0"/>
          </a:p>
          <a:p>
            <a:pPr>
              <a:buFontTx/>
              <a:buNone/>
            </a:pPr>
            <a:r>
              <a:rPr lang="en-CA" baseline="0" dirty="0"/>
              <a:t>In contrast, someone with a Fixed Mindset perspective:</a:t>
            </a:r>
          </a:p>
          <a:p>
            <a:pPr>
              <a:buFontTx/>
              <a:buChar char="-"/>
            </a:pPr>
            <a:r>
              <a:rPr lang="en-CA" baseline="0" dirty="0"/>
              <a:t>approaches situations with a judgement lens, wondering “how will I look – smart or not?” Individuals who are of a Fixed Mindset don’t value challenging situations as learning opportunities </a:t>
            </a:r>
          </a:p>
          <a:p>
            <a:pPr>
              <a:buFontTx/>
              <a:buChar char="-"/>
            </a:pPr>
            <a:r>
              <a:rPr lang="en-CA" baseline="0" dirty="0"/>
              <a:t>because effort is pointless as is responding to feedback</a:t>
            </a:r>
          </a:p>
          <a:p>
            <a:endParaRPr lang="en-CA" baseline="0" dirty="0"/>
          </a:p>
          <a:p>
            <a:r>
              <a:rPr lang="en-CA" dirty="0"/>
              <a:t>If we consider</a:t>
            </a:r>
            <a:r>
              <a:rPr lang="en-CA" baseline="0" dirty="0"/>
              <a:t> this in the context of clinical teaching, from the residents’ perspective – someone who is aligned with a Fixed Mindset  would view observation done by a coach as an assessment at that p</a:t>
            </a:r>
            <a:r>
              <a:rPr lang="en-CA" dirty="0"/>
              <a:t>oint in time</a:t>
            </a:r>
            <a:r>
              <a:rPr lang="en-CA" baseline="0" dirty="0"/>
              <a:t> for </a:t>
            </a:r>
            <a:r>
              <a:rPr lang="en-CA" dirty="0"/>
              <a:t>what they</a:t>
            </a:r>
            <a:r>
              <a:rPr lang="en-CA" baseline="0" dirty="0"/>
              <a:t> know, and that judgements and decisions about my future will be made based on this point in time status.  This could be called an “assessment OF the learning” that has taken place.</a:t>
            </a:r>
          </a:p>
          <a:p>
            <a:r>
              <a:rPr lang="en-CA" baseline="0" dirty="0"/>
              <a:t>Someone holding a Growth mindset, would see an opportunity to have an expert coach observe their work at any point in time as an opportunity to get expert input and feedback on what they could improve.  This could be called an “assessment FOR learning”</a:t>
            </a:r>
          </a:p>
          <a:p>
            <a:endParaRPr lang="en-CA" baseline="0" dirty="0"/>
          </a:p>
          <a:p>
            <a:r>
              <a:rPr lang="en-CA" sz="1200" b="0" i="0" kern="1200" dirty="0">
                <a:solidFill>
                  <a:schemeClr val="tx1"/>
                </a:solidFill>
                <a:effectLst/>
                <a:latin typeface="+mn-lt"/>
                <a:ea typeface="+mn-ea"/>
                <a:cs typeface="+mn-cs"/>
              </a:rPr>
              <a:t>Dweck, C. S. (2006). </a:t>
            </a:r>
            <a:r>
              <a:rPr lang="en-CA" sz="1200" b="0" i="1" kern="1200" dirty="0">
                <a:solidFill>
                  <a:schemeClr val="tx1"/>
                </a:solidFill>
                <a:effectLst/>
                <a:latin typeface="+mn-lt"/>
                <a:ea typeface="+mn-ea"/>
                <a:cs typeface="+mn-cs"/>
              </a:rPr>
              <a:t>Mindset: The new psychology of success</a:t>
            </a:r>
            <a:r>
              <a:rPr lang="en-CA" sz="1200" b="0" i="0" kern="1200" dirty="0">
                <a:solidFill>
                  <a:schemeClr val="tx1"/>
                </a:solidFill>
                <a:effectLst/>
                <a:latin typeface="+mn-lt"/>
                <a:ea typeface="+mn-ea"/>
                <a:cs typeface="+mn-cs"/>
              </a:rPr>
              <a:t>. New York: Random House.</a:t>
            </a:r>
          </a:p>
        </p:txBody>
      </p:sp>
      <p:sp>
        <p:nvSpPr>
          <p:cNvPr id="4" name="Slide Number Placeholder 3"/>
          <p:cNvSpPr>
            <a:spLocks noGrp="1"/>
          </p:cNvSpPr>
          <p:nvPr>
            <p:ph type="sldNum" sz="quarter" idx="10"/>
          </p:nvPr>
        </p:nvSpPr>
        <p:spPr/>
        <p:txBody>
          <a:bodyPr/>
          <a:lstStyle/>
          <a:p>
            <a:fld id="{C363E9D8-54C9-C64E-AA8F-4430CA68FE93}" type="slidenum">
              <a:rPr lang="en-US" smtClean="0"/>
              <a:pPr/>
              <a:t>23</a:t>
            </a:fld>
            <a:endParaRPr lang="en-US" dirty="0"/>
          </a:p>
        </p:txBody>
      </p:sp>
    </p:spTree>
    <p:extLst>
      <p:ext uri="{BB962C8B-B14F-4D97-AF65-F5344CB8AC3E}">
        <p14:creationId xmlns:p14="http://schemas.microsoft.com/office/powerpoint/2010/main" val="115512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F8F0E2-25EC-4429-8D58-37A2E104BBA2}" type="slidenum">
              <a:rPr lang="en-CA" smtClean="0"/>
              <a:t>4</a:t>
            </a:fld>
            <a:endParaRPr lang="en-CA"/>
          </a:p>
        </p:txBody>
      </p:sp>
    </p:spTree>
    <p:extLst>
      <p:ext uri="{BB962C8B-B14F-4D97-AF65-F5344CB8AC3E}">
        <p14:creationId xmlns:p14="http://schemas.microsoft.com/office/powerpoint/2010/main" val="378713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always have the opportunity for longitudinal relationships especially with trainees who join is for an elective or a short block, yet we can still use these opportunities and provide coaching in the moment.  If we accept the relevance of coaching techniques to facilitate learning and CBD, then ‘in the moment’ opportunities are better embraced.  We</a:t>
            </a:r>
            <a:r>
              <a:rPr lang="en-CA" sz="3200" dirty="0">
                <a:solidFill>
                  <a:srgbClr val="011942"/>
                </a:solidFill>
                <a:latin typeface="Open Sans"/>
                <a:cs typeface="Open Sans"/>
              </a:rPr>
              <a:t> can still aim to: </a:t>
            </a:r>
            <a:r>
              <a:rPr lang="en-CA" sz="2667" dirty="0">
                <a:solidFill>
                  <a:srgbClr val="011942"/>
                </a:solidFill>
                <a:latin typeface="Open Sans"/>
                <a:cs typeface="Open Sans"/>
              </a:rPr>
              <a:t>Introduce the team, Discuss expectations, outline/review Learning goals, Debrief the day, co-create Take home messages, create Next steps for learning</a:t>
            </a:r>
          </a:p>
          <a:p>
            <a:endParaRPr lang="en-US" dirty="0"/>
          </a:p>
        </p:txBody>
      </p:sp>
      <p:sp>
        <p:nvSpPr>
          <p:cNvPr id="4" name="Slide Number Placeholder 3"/>
          <p:cNvSpPr>
            <a:spLocks noGrp="1"/>
          </p:cNvSpPr>
          <p:nvPr>
            <p:ph type="sldNum" sz="quarter" idx="5"/>
          </p:nvPr>
        </p:nvSpPr>
        <p:spPr/>
        <p:txBody>
          <a:bodyPr/>
          <a:lstStyle/>
          <a:p>
            <a:fld id="{6A58B107-01ED-1843-BBD2-0CB26937E220}" type="slidenum">
              <a:rPr lang="en-US" smtClean="0"/>
              <a:t>5</a:t>
            </a:fld>
            <a:endParaRPr lang="en-US"/>
          </a:p>
        </p:txBody>
      </p:sp>
    </p:spTree>
    <p:extLst>
      <p:ext uri="{BB962C8B-B14F-4D97-AF65-F5344CB8AC3E}">
        <p14:creationId xmlns:p14="http://schemas.microsoft.com/office/powerpoint/2010/main" val="40029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parent volunteer coaches are usually required to take some courses in coaching and depending on the level/competitiveness of the team, more training is required.</a:t>
            </a:r>
          </a:p>
          <a:p>
            <a:endParaRPr lang="en-US" dirty="0"/>
          </a:p>
        </p:txBody>
      </p:sp>
      <p:sp>
        <p:nvSpPr>
          <p:cNvPr id="4" name="Slide Number Placeholder 3"/>
          <p:cNvSpPr>
            <a:spLocks noGrp="1"/>
          </p:cNvSpPr>
          <p:nvPr>
            <p:ph type="sldNum" sz="quarter" idx="5"/>
          </p:nvPr>
        </p:nvSpPr>
        <p:spPr/>
        <p:txBody>
          <a:bodyPr/>
          <a:lstStyle/>
          <a:p>
            <a:fld id="{6A58B107-01ED-1843-BBD2-0CB26937E220}" type="slidenum">
              <a:rPr lang="en-US" smtClean="0"/>
              <a:t>6</a:t>
            </a:fld>
            <a:endParaRPr lang="en-US"/>
          </a:p>
        </p:txBody>
      </p:sp>
    </p:spTree>
    <p:extLst>
      <p:ext uri="{BB962C8B-B14F-4D97-AF65-F5344CB8AC3E}">
        <p14:creationId xmlns:p14="http://schemas.microsoft.com/office/powerpoint/2010/main" val="318900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6902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Coaching in the Moment </a:t>
            </a:r>
            <a:r>
              <a:rPr lang="en-US" dirty="0"/>
              <a:t>follows a </a:t>
            </a:r>
            <a:r>
              <a:rPr lang="en-US" baseline="0" dirty="0"/>
              <a:t>process,  and when done well there is tremendous value in the information given and its utility for the resident’s learning.   </a:t>
            </a:r>
          </a:p>
          <a:p>
            <a:endParaRPr lang="en-US" baseline="0" dirty="0"/>
          </a:p>
          <a:p>
            <a:r>
              <a:rPr lang="en-CA" dirty="0"/>
              <a:t>This process has been coined</a:t>
            </a:r>
            <a:r>
              <a:rPr lang="en-CA" baseline="0" dirty="0"/>
              <a:t> </a:t>
            </a:r>
            <a:r>
              <a:rPr lang="en-CA" dirty="0"/>
              <a:t>as the RX-OCR coaching process.</a:t>
            </a:r>
            <a:r>
              <a:rPr lang="en-CA" baseline="0" dirty="0"/>
              <a:t>  It occurs between the clinician teacher, who we now refer to as “clinician coach”, and the resident.</a:t>
            </a:r>
          </a:p>
          <a:p>
            <a:r>
              <a:rPr lang="en-CA" dirty="0"/>
              <a:t>The steps</a:t>
            </a:r>
            <a:r>
              <a:rPr lang="en-CA" baseline="0" dirty="0"/>
              <a:t> in the process are:  </a:t>
            </a:r>
          </a:p>
          <a:p>
            <a:pPr marL="0" indent="0">
              <a:buFont typeface="+mj-lt"/>
              <a:buNone/>
            </a:pPr>
            <a:r>
              <a:rPr lang="en-CA" baseline="0" dirty="0"/>
              <a:t>1) R: </a:t>
            </a:r>
            <a:r>
              <a:rPr lang="en-US" dirty="0"/>
              <a:t>Establishing</a:t>
            </a:r>
            <a:r>
              <a:rPr lang="en-US" baseline="0" dirty="0"/>
              <a:t> educational “Rapport” between the resident and the clinician; an educational alliance or partnership;</a:t>
            </a:r>
          </a:p>
          <a:p>
            <a:pPr marL="0" indent="0">
              <a:buNone/>
            </a:pPr>
            <a:r>
              <a:rPr lang="en-US" dirty="0"/>
              <a:t>2) X: Setting</a:t>
            </a:r>
            <a:r>
              <a:rPr lang="en-US" baseline="0" dirty="0"/>
              <a:t> </a:t>
            </a:r>
            <a:r>
              <a:rPr lang="en-US" dirty="0"/>
              <a:t>“</a:t>
            </a:r>
            <a:r>
              <a:rPr lang="en-US" dirty="0" err="1"/>
              <a:t>eXpectations</a:t>
            </a:r>
            <a:r>
              <a:rPr lang="en-US" dirty="0"/>
              <a:t>” for the particular</a:t>
            </a:r>
            <a:r>
              <a:rPr lang="en-US" baseline="0" dirty="0"/>
              <a:t> clinical time period;</a:t>
            </a:r>
          </a:p>
          <a:p>
            <a:pPr marL="228600" indent="-228600">
              <a:buNone/>
            </a:pPr>
            <a:endParaRPr lang="en-US" dirty="0"/>
          </a:p>
          <a:p>
            <a:pPr marL="228600" indent="-228600">
              <a:buNone/>
            </a:pPr>
            <a:r>
              <a:rPr lang="en-US" baseline="0" dirty="0"/>
              <a:t>These initial 2 steps need not take longer than a few minutes.</a:t>
            </a:r>
          </a:p>
          <a:p>
            <a:pPr marL="228600" indent="-228600">
              <a:buNone/>
            </a:pPr>
            <a:endParaRPr lang="en-US" dirty="0"/>
          </a:p>
          <a:p>
            <a:r>
              <a:rPr lang="en-US" dirty="0"/>
              <a:t>3) O: “Observing” some type of work that the resident does;</a:t>
            </a:r>
          </a:p>
          <a:p>
            <a:r>
              <a:rPr lang="en-US" dirty="0"/>
              <a:t>4) C:</a:t>
            </a:r>
            <a:r>
              <a:rPr lang="en-US" baseline="0" dirty="0"/>
              <a:t> </a:t>
            </a:r>
            <a:r>
              <a:rPr lang="en-US" dirty="0"/>
              <a:t>Engaging in a</a:t>
            </a:r>
            <a:r>
              <a:rPr lang="en-US" baseline="0" dirty="0"/>
              <a:t> “Coaching” conversation </a:t>
            </a:r>
            <a:r>
              <a:rPr lang="en-US" dirty="0"/>
              <a:t>for the purpose of improvement of that work;</a:t>
            </a:r>
          </a:p>
          <a:p>
            <a:r>
              <a:rPr lang="en-US" dirty="0"/>
              <a:t>5) R: “Record” a summary of the dialogue that occurred so that the resident can build a portfolio of observations demonstrating progress and areas to be improved.</a:t>
            </a:r>
            <a:endParaRPr lang="en-CA" dirty="0"/>
          </a:p>
          <a:p>
            <a:endParaRPr lang="en-US" baseline="0" dirty="0"/>
          </a:p>
          <a:p>
            <a:r>
              <a:rPr lang="en-US" baseline="0" dirty="0"/>
              <a:t>The next slides will elaborate on each step.</a:t>
            </a:r>
          </a:p>
          <a:p>
            <a:endParaRPr lang="en-US"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2194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conversation, RAPPORT</a:t>
            </a:r>
            <a:r>
              <a:rPr lang="en-US" baseline="0" dirty="0"/>
              <a:t> development, </a:t>
            </a:r>
            <a:r>
              <a:rPr lang="en-US" dirty="0"/>
              <a:t>as implied, needs to occur at the outset of any learning experience as it will serve as foundational to convey</a:t>
            </a:r>
            <a:r>
              <a:rPr lang="en-US" baseline="0" dirty="0"/>
              <a:t> </a:t>
            </a:r>
            <a:r>
              <a:rPr lang="en-US" dirty="0"/>
              <a:t>to the resident</a:t>
            </a:r>
            <a:r>
              <a:rPr lang="en-US" baseline="0" dirty="0"/>
              <a:t> </a:t>
            </a:r>
            <a:r>
              <a:rPr lang="en-US" dirty="0"/>
              <a:t>an established safe learning environment. </a:t>
            </a:r>
          </a:p>
          <a:p>
            <a:endParaRPr lang="en-US" dirty="0"/>
          </a:p>
          <a:p>
            <a:r>
              <a:rPr lang="en-US" dirty="0"/>
              <a:t>Establishing this learning partnership (or educational alliance) between the resident and clinician </a:t>
            </a:r>
            <a:r>
              <a:rPr lang="en-US" u="none" dirty="0"/>
              <a:t>is a critical reason for the initial conversation</a:t>
            </a:r>
            <a:r>
              <a:rPr lang="en-US" dirty="0"/>
              <a:t>.  It confirms, for the resident, the clinician’s engagement in the educational process, and specifically the clinician’s commitment to providing guidance for the growth </a:t>
            </a:r>
            <a:r>
              <a:rPr lang="en-US" baseline="0" dirty="0"/>
              <a:t> and </a:t>
            </a:r>
            <a:r>
              <a:rPr lang="en-US" dirty="0"/>
              <a:t>development of the resident;</a:t>
            </a:r>
            <a:r>
              <a:rPr lang="en-US" baseline="0" dirty="0"/>
              <a:t> in other words, employing  and conveying a</a:t>
            </a:r>
            <a:r>
              <a:rPr lang="en-US" dirty="0"/>
              <a:t> growth</a:t>
            </a:r>
            <a:r>
              <a:rPr lang="en-US" baseline="0" dirty="0"/>
              <a:t> mindset.   Explicitly stating this is important to assure it is understood.</a:t>
            </a:r>
          </a:p>
          <a:p>
            <a:endParaRPr lang="en-US" dirty="0"/>
          </a:p>
          <a:p>
            <a:r>
              <a:rPr lang="en-US" dirty="0"/>
              <a:t>This initial discussion could also allow the resident to disclose past experiences and preferences related to learning and assessment.</a:t>
            </a:r>
            <a:r>
              <a:rPr lang="en-US" baseline="0" dirty="0"/>
              <a:t> </a:t>
            </a:r>
            <a:r>
              <a:rPr lang="en-US" dirty="0"/>
              <a:t>Similarly, the clinician could convey their style in the learning environment.  </a:t>
            </a:r>
          </a:p>
          <a:p>
            <a:endParaRPr lang="en-US" dirty="0"/>
          </a:p>
          <a:p>
            <a:r>
              <a:rPr lang="en-US" b="1" baseline="0" dirty="0"/>
              <a:t>R</a:t>
            </a:r>
            <a:r>
              <a:rPr lang="en-US" baseline="0" dirty="0"/>
              <a:t>APPORT  is the “R” in RX-OCD</a:t>
            </a:r>
          </a:p>
          <a:p>
            <a:endParaRPr lang="en-US" baseline="0" dirty="0"/>
          </a:p>
          <a:p>
            <a:r>
              <a:rPr lang="en-US" baseline="0" dirty="0"/>
              <a:t>Image source: https://pixabay.com/en/shops-partnership-cooperation-1014038/ </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1432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Discussing specific learning goals and objectives, particularly</a:t>
            </a:r>
            <a:r>
              <a:rPr lang="en-US" baseline="0" dirty="0"/>
              <a:t> as related to </a:t>
            </a:r>
            <a:r>
              <a:rPr lang="en-US" dirty="0"/>
              <a:t>milestones, competencies and EPAs (Entrustable Professional Activities) that the resident is currently working toward, while considering the particular expectations of the clinical setting, will assure that both the resident and clinician have a shared understanding and agreement from the outset. </a:t>
            </a:r>
          </a:p>
          <a:p>
            <a:endParaRPr lang="en-US" dirty="0"/>
          </a:p>
          <a:p>
            <a:r>
              <a:rPr lang="en-US" dirty="0"/>
              <a:t>Again,</a:t>
            </a:r>
            <a:r>
              <a:rPr lang="en-US" baseline="0" dirty="0"/>
              <a:t> t</a:t>
            </a:r>
            <a:r>
              <a:rPr lang="en-US" dirty="0"/>
              <a:t>his discussion need not take longer than a few minutes at the beginning of a clinic or a day</a:t>
            </a:r>
            <a:r>
              <a:rPr lang="en-US" baseline="0" dirty="0"/>
              <a:t> or week </a:t>
            </a:r>
            <a:r>
              <a:rPr lang="en-US" dirty="0"/>
              <a:t>working together.</a:t>
            </a:r>
          </a:p>
          <a:p>
            <a:endParaRPr lang="en-US" dirty="0"/>
          </a:p>
          <a:p>
            <a:r>
              <a:rPr lang="en-US" baseline="0" dirty="0"/>
              <a:t>E</a:t>
            </a:r>
            <a:r>
              <a:rPr lang="en-US" b="1" baseline="0" dirty="0"/>
              <a:t>X</a:t>
            </a:r>
            <a:r>
              <a:rPr lang="en-US" baseline="0" dirty="0"/>
              <a:t>PECTATIONS  is the “X” in RX-OCD</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2955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Observation</a:t>
            </a:r>
            <a:r>
              <a:rPr lang="en-US" baseline="0" dirty="0"/>
              <a:t> is the cornerstone to workplace-based assessment and being able to provide coaching feedback. </a:t>
            </a:r>
            <a:r>
              <a:rPr lang="en-US" dirty="0"/>
              <a:t>The workplace is ideally suited for learning by doing. </a:t>
            </a:r>
          </a:p>
          <a:p>
            <a:endParaRPr lang="en-US" dirty="0"/>
          </a:p>
          <a:p>
            <a:r>
              <a:rPr lang="en-US" dirty="0"/>
              <a:t>Clinical</a:t>
            </a:r>
            <a:r>
              <a:rPr lang="en-US" baseline="0" dirty="0"/>
              <a:t> </a:t>
            </a:r>
            <a:r>
              <a:rPr lang="en-US" dirty="0"/>
              <a:t>experiences </a:t>
            </a:r>
            <a:r>
              <a:rPr lang="en-CA" dirty="0"/>
              <a:t>may be short in duration</a:t>
            </a:r>
            <a:r>
              <a:rPr lang="en-CA" baseline="0" dirty="0"/>
              <a:t> (e.g. </a:t>
            </a:r>
            <a:r>
              <a:rPr lang="en-CA" dirty="0"/>
              <a:t>a resident spending one half</a:t>
            </a:r>
            <a:r>
              <a:rPr lang="en-CA" baseline="0" dirty="0"/>
              <a:t> day clinic with a particular staff clinician). </a:t>
            </a:r>
            <a:r>
              <a:rPr lang="en-US" dirty="0"/>
              <a:t>However,</a:t>
            </a:r>
            <a:r>
              <a:rPr lang="en-US" baseline="0" dirty="0"/>
              <a:t> such short duration clinical experiences DO NOT negate the possibility for “Coaching in the Moment”.  It is essential that observations are made and suggestions for improvement given.  </a:t>
            </a:r>
          </a:p>
          <a:p>
            <a:endParaRPr lang="en-US" baseline="0" dirty="0"/>
          </a:p>
          <a:p>
            <a:pPr defTabSz="931774">
              <a:defRPr/>
            </a:pPr>
            <a:r>
              <a:rPr lang="en-US" dirty="0"/>
              <a:t>Related</a:t>
            </a:r>
            <a:r>
              <a:rPr lang="en-US" baseline="0" dirty="0"/>
              <a:t> </a:t>
            </a:r>
            <a:r>
              <a:rPr lang="en-US" dirty="0"/>
              <a:t>to clinic set up and flow, some of the direct observation of a resident may be more related to a clinical work task(s) needing to be done.  In other words, what may be observed would be related more to the patient’s presenting</a:t>
            </a:r>
            <a:r>
              <a:rPr lang="en-US" baseline="0" dirty="0"/>
              <a:t> condition </a:t>
            </a:r>
            <a:r>
              <a:rPr lang="en-US" dirty="0"/>
              <a:t>rather than to the specific learning goals that were initially discussed.  However, the resident’s goals and objectives (possibly the EPA being worked on) do need to be taken into account, and might require specific planned observations.  </a:t>
            </a:r>
          </a:p>
          <a:p>
            <a:endParaRPr lang="en-US" dirty="0"/>
          </a:p>
          <a:p>
            <a:pPr defTabSz="931774">
              <a:defRPr/>
            </a:pPr>
            <a:endParaRPr lang="en-US" dirty="0"/>
          </a:p>
          <a:p>
            <a:r>
              <a:rPr lang="en-US" b="1" baseline="0" dirty="0"/>
              <a:t>O</a:t>
            </a:r>
            <a:r>
              <a:rPr lang="en-US" baseline="0" dirty="0"/>
              <a:t>BSERVE is the ‘O’ in RX-OCD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2422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CF3F-EF04-7B48-A0D5-5FA7BBCB16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A5F2B-CB55-8A4B-86E6-08ABFC4A0C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58733D-B0BC-E94A-BE31-A0566ED5E3E9}"/>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5" name="Footer Placeholder 4">
            <a:extLst>
              <a:ext uri="{FF2B5EF4-FFF2-40B4-BE49-F238E27FC236}">
                <a16:creationId xmlns:a16="http://schemas.microsoft.com/office/drawing/2014/main" id="{D1339CC6-4392-9C42-A3F4-FD4F1DC6A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C6D1B-68C1-7049-BF58-02043FBD2E02}"/>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210163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5639-3063-834F-ADC6-63769EF72D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ACDFE4-BD96-CA41-865B-F790F9240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D4079-A56C-E24D-A850-A20D3C754D2F}"/>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5" name="Footer Placeholder 4">
            <a:extLst>
              <a:ext uri="{FF2B5EF4-FFF2-40B4-BE49-F238E27FC236}">
                <a16:creationId xmlns:a16="http://schemas.microsoft.com/office/drawing/2014/main" id="{1CDDE0ED-AEBD-F640-A667-F7ACE8C5A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51459-4269-5A43-8A10-8D8335DFCDA9}"/>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132533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F85C5-083B-054A-A458-DF35208A6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1B386-7159-7F48-9B50-85E9A26740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F6ED1-D718-F14F-AD13-1E7AFB1405AE}"/>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5" name="Footer Placeholder 4">
            <a:extLst>
              <a:ext uri="{FF2B5EF4-FFF2-40B4-BE49-F238E27FC236}">
                <a16:creationId xmlns:a16="http://schemas.microsoft.com/office/drawing/2014/main" id="{873EA289-BC6E-1D4B-9E2A-FBFB7488A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6E247-ED5C-054A-A552-B6C9A4E295BB}"/>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51176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0A85-6E0D-8141-8D35-CC31B2873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D6FE8-C567-5E41-9486-1AA213CED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74C4A-AF3F-1E45-9EFD-51291680C3C3}"/>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5" name="Footer Placeholder 4">
            <a:extLst>
              <a:ext uri="{FF2B5EF4-FFF2-40B4-BE49-F238E27FC236}">
                <a16:creationId xmlns:a16="http://schemas.microsoft.com/office/drawing/2014/main" id="{9F289440-A57C-7F4F-A6DA-260F25AB4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71EDB-8598-5946-B654-BF2CF7867E89}"/>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382286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6B1D-B546-2F4D-9D36-EC4D32933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381A2D-7C46-9F46-B7E1-B0B9F1931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AFF21-C75D-D241-9D40-1997DA18F63F}"/>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5" name="Footer Placeholder 4">
            <a:extLst>
              <a:ext uri="{FF2B5EF4-FFF2-40B4-BE49-F238E27FC236}">
                <a16:creationId xmlns:a16="http://schemas.microsoft.com/office/drawing/2014/main" id="{C060643A-DC89-6942-86B1-91D804650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B96A-9DE0-1941-A48C-55809AF4DD12}"/>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401004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EA54-9367-3D4F-84B7-388065AF0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67AE1-8AC6-C54D-ADEC-C01E2FC55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67F96D-C1EE-4D42-AF68-8D94B4946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7E2B7E-D9F9-B644-923B-0D930C405C93}"/>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6" name="Footer Placeholder 5">
            <a:extLst>
              <a:ext uri="{FF2B5EF4-FFF2-40B4-BE49-F238E27FC236}">
                <a16:creationId xmlns:a16="http://schemas.microsoft.com/office/drawing/2014/main" id="{3F8876E6-E0C9-6C42-9413-CA1EC73D3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B9E32-10CE-4644-B301-C0876FEEACE0}"/>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26627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8D7C-AF6B-6A47-95C2-A7AB34F262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A2FFE7-E75B-814E-9884-DECB2DE2A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9A3B9-E603-1044-9D2E-B6CE8CA7F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FDA379-D013-6748-AA38-76B315AFC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183B8-AC44-F64A-B187-1A7DCA3263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B821B6-BF76-C148-80C2-5AECC48E31BB}"/>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8" name="Footer Placeholder 7">
            <a:extLst>
              <a:ext uri="{FF2B5EF4-FFF2-40B4-BE49-F238E27FC236}">
                <a16:creationId xmlns:a16="http://schemas.microsoft.com/office/drawing/2014/main" id="{43C3D78A-A007-AA4D-82BC-4F3A61839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0E9D4-115C-0B44-B0C6-670F905DF4D7}"/>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78915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1753-6FF1-EE4D-96CF-573F21E6B2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F8682-9093-9345-B6BD-174D8E52E137}"/>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4" name="Footer Placeholder 3">
            <a:extLst>
              <a:ext uri="{FF2B5EF4-FFF2-40B4-BE49-F238E27FC236}">
                <a16:creationId xmlns:a16="http://schemas.microsoft.com/office/drawing/2014/main" id="{8F27966B-A566-AC44-9D05-2E35F1AB9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214DD2-996F-834E-AC45-087DFFA6B0D5}"/>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174399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4D8EC1-B2DA-A444-B959-B7001870978B}"/>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3" name="Footer Placeholder 2">
            <a:extLst>
              <a:ext uri="{FF2B5EF4-FFF2-40B4-BE49-F238E27FC236}">
                <a16:creationId xmlns:a16="http://schemas.microsoft.com/office/drawing/2014/main" id="{26E5F9A9-ACCC-574E-96BF-72A2FF75CF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6843D5-1D49-EE41-B92B-5CE89C10CA7E}"/>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423342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1DDF-9A48-7F4E-BF6E-2E2DA8DB5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520A4-FD0E-344F-8121-D2EF6922A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250580-AC6B-794E-B30B-AD3407EC8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34A6-953A-AB4A-82AE-CCCD40198366}"/>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6" name="Footer Placeholder 5">
            <a:extLst>
              <a:ext uri="{FF2B5EF4-FFF2-40B4-BE49-F238E27FC236}">
                <a16:creationId xmlns:a16="http://schemas.microsoft.com/office/drawing/2014/main" id="{38889296-B530-5C46-BB31-0BA629DC1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A377E-F34E-8B44-AF36-012E24755AA0}"/>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170978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B63-AD2B-9A4A-853F-70C27F1ED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1E5F6A-AC9E-B144-BC20-4C6087AE5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D9FB5-8055-E749-868D-39B1F5FA1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5CD78-B466-6C4F-A3E3-40F95E71C9B6}"/>
              </a:ext>
            </a:extLst>
          </p:cNvPr>
          <p:cNvSpPr>
            <a:spLocks noGrp="1"/>
          </p:cNvSpPr>
          <p:nvPr>
            <p:ph type="dt" sz="half" idx="10"/>
          </p:nvPr>
        </p:nvSpPr>
        <p:spPr/>
        <p:txBody>
          <a:bodyPr/>
          <a:lstStyle/>
          <a:p>
            <a:fld id="{E0E9DD84-8C33-9143-8628-9DC138E4A644}" type="datetimeFigureOut">
              <a:rPr lang="en-US" smtClean="0"/>
              <a:t>11/25/19</a:t>
            </a:fld>
            <a:endParaRPr lang="en-US"/>
          </a:p>
        </p:txBody>
      </p:sp>
      <p:sp>
        <p:nvSpPr>
          <p:cNvPr id="6" name="Footer Placeholder 5">
            <a:extLst>
              <a:ext uri="{FF2B5EF4-FFF2-40B4-BE49-F238E27FC236}">
                <a16:creationId xmlns:a16="http://schemas.microsoft.com/office/drawing/2014/main" id="{43402201-0468-D849-9E7C-572C16F63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D1AD3-AED7-874E-8261-A40A41F567BD}"/>
              </a:ext>
            </a:extLst>
          </p:cNvPr>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328573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9DBC7-5E67-FF43-95E8-56AD80E92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F67D0-9BBC-364E-9032-01A2021F7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7AEB5-D157-6149-8E6E-B3267EB8D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9DD84-8C33-9143-8628-9DC138E4A644}" type="datetimeFigureOut">
              <a:rPr lang="en-US" smtClean="0"/>
              <a:t>11/25/19</a:t>
            </a:fld>
            <a:endParaRPr lang="en-US"/>
          </a:p>
        </p:txBody>
      </p:sp>
      <p:sp>
        <p:nvSpPr>
          <p:cNvPr id="5" name="Footer Placeholder 4">
            <a:extLst>
              <a:ext uri="{FF2B5EF4-FFF2-40B4-BE49-F238E27FC236}">
                <a16:creationId xmlns:a16="http://schemas.microsoft.com/office/drawing/2014/main" id="{B7D0491C-14BA-194A-BA5A-5FEEC364A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E79ED3-F9B2-8545-BD2D-AA7F5DB1C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02A53-4513-3442-BF02-E1B5FEA2D8C8}" type="slidenum">
              <a:rPr lang="en-US" smtClean="0"/>
              <a:t>‹#›</a:t>
            </a:fld>
            <a:endParaRPr lang="en-US"/>
          </a:p>
        </p:txBody>
      </p:sp>
    </p:spTree>
    <p:extLst>
      <p:ext uri="{BB962C8B-B14F-4D97-AF65-F5344CB8AC3E}">
        <p14:creationId xmlns:p14="http://schemas.microsoft.com/office/powerpoint/2010/main" val="86119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tiff"/><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tif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tif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tiff"/><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tif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47BC8F-A9DC-604E-9134-B29F4DED9524}"/>
              </a:ext>
            </a:extLst>
          </p:cNvPr>
          <p:cNvSpPr>
            <a:spLocks noGrp="1"/>
          </p:cNvSpPr>
          <p:nvPr>
            <p:ph type="ctrTitle"/>
          </p:nvPr>
        </p:nvSpPr>
        <p:spPr>
          <a:xfrm>
            <a:off x="3045368" y="2043663"/>
            <a:ext cx="6105194" cy="2031055"/>
          </a:xfrm>
        </p:spPr>
        <p:txBody>
          <a:bodyPr>
            <a:normAutofit/>
          </a:bodyPr>
          <a:lstStyle/>
          <a:p>
            <a:r>
              <a:rPr lang="en-CA" sz="4700">
                <a:solidFill>
                  <a:srgbClr val="FFFFFF"/>
                </a:solidFill>
              </a:rPr>
              <a:t>Coaching in CBME/CBD: Let’s Make it Practical and Meaningful!</a:t>
            </a:r>
            <a:endParaRPr lang="en-US" sz="4700">
              <a:solidFill>
                <a:srgbClr val="FFFFFF"/>
              </a:solidFill>
            </a:endParaRPr>
          </a:p>
        </p:txBody>
      </p:sp>
      <p:sp>
        <p:nvSpPr>
          <p:cNvPr id="3" name="Subtitle 2">
            <a:extLst>
              <a:ext uri="{FF2B5EF4-FFF2-40B4-BE49-F238E27FC236}">
                <a16:creationId xmlns:a16="http://schemas.microsoft.com/office/drawing/2014/main" id="{10A45DB9-958F-0843-B879-88DB0F8C4FDF}"/>
              </a:ext>
            </a:extLst>
          </p:cNvPr>
          <p:cNvSpPr>
            <a:spLocks noGrp="1"/>
          </p:cNvSpPr>
          <p:nvPr>
            <p:ph type="subTitle" idx="1"/>
          </p:nvPr>
        </p:nvSpPr>
        <p:spPr>
          <a:xfrm>
            <a:off x="3045368" y="4074718"/>
            <a:ext cx="6105194" cy="682079"/>
          </a:xfrm>
        </p:spPr>
        <p:txBody>
          <a:bodyPr>
            <a:normAutofit/>
          </a:bodyPr>
          <a:lstStyle/>
          <a:p>
            <a:r>
              <a:rPr lang="en-CA" sz="1500">
                <a:solidFill>
                  <a:srgbClr val="FFFFFF"/>
                </a:solidFill>
              </a:rPr>
              <a:t>Faculty Development Day, November 11, 2019</a:t>
            </a:r>
          </a:p>
          <a:p>
            <a:r>
              <a:rPr lang="en-CA" sz="1500">
                <a:solidFill>
                  <a:srgbClr val="FFFFFF"/>
                </a:solidFill>
              </a:rPr>
              <a:t>Janet Bodley, MD, MEd, FRCSC</a:t>
            </a:r>
            <a:endParaRPr lang="en-US" sz="1500">
              <a:solidFill>
                <a:srgbClr val="FFFFFF"/>
              </a:solidFill>
            </a:endParaRPr>
          </a:p>
        </p:txBody>
      </p:sp>
    </p:spTree>
    <p:extLst>
      <p:ext uri="{BB962C8B-B14F-4D97-AF65-F5344CB8AC3E}">
        <p14:creationId xmlns:p14="http://schemas.microsoft.com/office/powerpoint/2010/main" val="405788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889" t="5503" r="13333" b="10532"/>
          <a:stretch/>
        </p:blipFill>
        <p:spPr>
          <a:xfrm>
            <a:off x="8302172" y="2696859"/>
            <a:ext cx="2931886" cy="3632076"/>
          </a:xfrm>
          <a:prstGeom prst="rect">
            <a:avLst/>
          </a:prstGeom>
        </p:spPr>
      </p:pic>
      <p:sp>
        <p:nvSpPr>
          <p:cNvPr id="2" name="Title 1"/>
          <p:cNvSpPr>
            <a:spLocks noGrp="1"/>
          </p:cNvSpPr>
          <p:nvPr>
            <p:ph type="title"/>
          </p:nvPr>
        </p:nvSpPr>
        <p:spPr/>
        <p:txBody>
          <a:bodyPr>
            <a:noAutofit/>
          </a:bodyPr>
          <a:lstStyle/>
          <a:p>
            <a:pPr marL="0" indent="0"/>
            <a:br>
              <a:rPr lang="en-US" dirty="0"/>
            </a:br>
            <a:r>
              <a:rPr lang="en-US" dirty="0"/>
              <a:t>Initial Conversation: Rapport </a:t>
            </a:r>
            <a:br>
              <a:rPr lang="en-US" dirty="0"/>
            </a:br>
            <a:endParaRPr lang="en-US" dirty="0"/>
          </a:p>
        </p:txBody>
      </p:sp>
      <p:sp>
        <p:nvSpPr>
          <p:cNvPr id="3" name="Content Placeholder 2"/>
          <p:cNvSpPr>
            <a:spLocks noGrp="1"/>
          </p:cNvSpPr>
          <p:nvPr>
            <p:ph idx="1"/>
          </p:nvPr>
        </p:nvSpPr>
        <p:spPr>
          <a:xfrm>
            <a:off x="2088444" y="2190043"/>
            <a:ext cx="6522156" cy="3801181"/>
          </a:xfrm>
        </p:spPr>
        <p:txBody>
          <a:bodyPr>
            <a:normAutofit/>
          </a:bodyPr>
          <a:lstStyle/>
          <a:p>
            <a:endParaRPr lang="en-US" sz="2800" dirty="0"/>
          </a:p>
          <a:p>
            <a:r>
              <a:rPr lang="en-US" sz="2800" dirty="0"/>
              <a:t>Employ techniques to create a safe learning environment</a:t>
            </a:r>
          </a:p>
          <a:p>
            <a:r>
              <a:rPr lang="en-CA" sz="2800" dirty="0"/>
              <a:t>Form an educational partnership – Growth mindset</a:t>
            </a:r>
          </a:p>
          <a:p>
            <a:r>
              <a:rPr lang="en-CA" sz="2800" dirty="0"/>
              <a:t>Being explicit about the part of the clinician’s role as a learning coach</a:t>
            </a:r>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4800" b="1" dirty="0">
                <a:solidFill>
                  <a:srgbClr val="4472C4">
                    <a:lumMod val="75000"/>
                  </a:srgbClr>
                </a:solidFill>
              </a:rPr>
              <a:t>R</a:t>
            </a:r>
            <a:r>
              <a:rPr lang="en-CA" sz="3200" b="1" dirty="0">
                <a:solidFill>
                  <a:srgbClr val="F4753C"/>
                </a:solidFill>
              </a:rPr>
              <a:t>APPORT</a:t>
            </a:r>
          </a:p>
          <a:p>
            <a:r>
              <a:rPr lang="en-CA" dirty="0">
                <a:solidFill>
                  <a:prstClr val="black"/>
                </a:solidFill>
              </a:rPr>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10</a:t>
            </a:fld>
            <a:endParaRPr lang="en-US" dirty="0"/>
          </a:p>
        </p:txBody>
      </p:sp>
      <p:pic>
        <p:nvPicPr>
          <p:cNvPr id="7" name="Picture 6">
            <a:extLst>
              <a:ext uri="{FF2B5EF4-FFF2-40B4-BE49-F238E27FC236}">
                <a16:creationId xmlns:a16="http://schemas.microsoft.com/office/drawing/2014/main" id="{3273C77C-0165-7341-B38A-8D4FD131CC1F}"/>
              </a:ext>
            </a:extLst>
          </p:cNvPr>
          <p:cNvPicPr>
            <a:picLocks noChangeAspect="1"/>
          </p:cNvPicPr>
          <p:nvPr/>
        </p:nvPicPr>
        <p:blipFill>
          <a:blip r:embed="rId5"/>
          <a:stretch>
            <a:fillRect/>
          </a:stretch>
        </p:blipFill>
        <p:spPr>
          <a:xfrm>
            <a:off x="8610600" y="494521"/>
            <a:ext cx="2969905" cy="997100"/>
          </a:xfrm>
          <a:prstGeom prst="rect">
            <a:avLst/>
          </a:prstGeom>
        </p:spPr>
      </p:pic>
    </p:spTree>
    <p:custDataLst>
      <p:tags r:id="rId1"/>
    </p:custDataLst>
    <p:extLst>
      <p:ext uri="{BB962C8B-B14F-4D97-AF65-F5344CB8AC3E}">
        <p14:creationId xmlns:p14="http://schemas.microsoft.com/office/powerpoint/2010/main" val="11342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43" y="745067"/>
            <a:ext cx="9943899" cy="1230489"/>
          </a:xfrm>
        </p:spPr>
        <p:txBody>
          <a:bodyPr>
            <a:noAutofit/>
          </a:bodyPr>
          <a:lstStyle/>
          <a:p>
            <a:pPr marL="0" indent="0"/>
            <a:r>
              <a:rPr lang="en-US" dirty="0"/>
              <a:t>Initial Conversation: Expectations</a:t>
            </a:r>
          </a:p>
        </p:txBody>
      </p:sp>
      <p:sp>
        <p:nvSpPr>
          <p:cNvPr id="3" name="Content Placeholder 2"/>
          <p:cNvSpPr>
            <a:spLocks noGrp="1"/>
          </p:cNvSpPr>
          <p:nvPr>
            <p:ph idx="1"/>
          </p:nvPr>
        </p:nvSpPr>
        <p:spPr/>
        <p:txBody>
          <a:bodyPr>
            <a:normAutofit/>
          </a:bodyPr>
          <a:lstStyle/>
          <a:p>
            <a:endParaRPr lang="en-US" sz="2800" dirty="0"/>
          </a:p>
          <a:p>
            <a:r>
              <a:rPr lang="en-US" sz="2800" dirty="0"/>
              <a:t>Discuss specific learning goals and objectives, related to milestones, competencies and EPAs</a:t>
            </a:r>
            <a:endParaRPr lang="en-CA" sz="2800" dirty="0"/>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3200" b="1" dirty="0">
                <a:solidFill>
                  <a:srgbClr val="F4753C"/>
                </a:solidFill>
              </a:rPr>
              <a:t>E</a:t>
            </a:r>
            <a:r>
              <a:rPr lang="en-CA" sz="4800" b="1" dirty="0">
                <a:solidFill>
                  <a:srgbClr val="2F5597"/>
                </a:solidFill>
              </a:rPr>
              <a:t>X</a:t>
            </a:r>
            <a:r>
              <a:rPr lang="en-CA" sz="3200" b="1" dirty="0">
                <a:solidFill>
                  <a:srgbClr val="F4753C"/>
                </a:solidFill>
              </a:rPr>
              <a:t>PECTATIONS</a:t>
            </a:r>
          </a:p>
          <a:p>
            <a:r>
              <a:rPr lang="en-CA" dirty="0">
                <a:solidFill>
                  <a:prstClr val="black"/>
                </a:solidFill>
              </a:rPr>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11</a:t>
            </a:fld>
            <a:endParaRPr lang="en-US" dirty="0"/>
          </a:p>
        </p:txBody>
      </p:sp>
      <p:pic>
        <p:nvPicPr>
          <p:cNvPr id="6" name="Picture 5">
            <a:extLst>
              <a:ext uri="{FF2B5EF4-FFF2-40B4-BE49-F238E27FC236}">
                <a16:creationId xmlns:a16="http://schemas.microsoft.com/office/drawing/2014/main" id="{7B1E418B-7CAB-8641-8F41-FCBDECE0D539}"/>
              </a:ext>
            </a:extLst>
          </p:cNvPr>
          <p:cNvPicPr>
            <a:picLocks noChangeAspect="1"/>
          </p:cNvPicPr>
          <p:nvPr/>
        </p:nvPicPr>
        <p:blipFill>
          <a:blip r:embed="rId4"/>
          <a:stretch>
            <a:fillRect/>
          </a:stretch>
        </p:blipFill>
        <p:spPr>
          <a:xfrm>
            <a:off x="8821761" y="0"/>
            <a:ext cx="2969905" cy="997100"/>
          </a:xfrm>
          <a:prstGeom prst="rect">
            <a:avLst/>
          </a:prstGeom>
        </p:spPr>
      </p:pic>
    </p:spTree>
    <p:custDataLst>
      <p:tags r:id="rId1"/>
    </p:custDataLst>
    <p:extLst>
      <p:ext uri="{BB962C8B-B14F-4D97-AF65-F5344CB8AC3E}">
        <p14:creationId xmlns:p14="http://schemas.microsoft.com/office/powerpoint/2010/main" val="357949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747C6-56D0-8746-BE57-1B9708120DA3}"/>
              </a:ext>
            </a:extLst>
          </p:cNvPr>
          <p:cNvPicPr>
            <a:picLocks noChangeAspect="1"/>
          </p:cNvPicPr>
          <p:nvPr/>
        </p:nvPicPr>
        <p:blipFill>
          <a:blip r:embed="rId2"/>
          <a:stretch>
            <a:fillRect/>
          </a:stretch>
        </p:blipFill>
        <p:spPr>
          <a:xfrm>
            <a:off x="1856509" y="595744"/>
            <a:ext cx="8672945" cy="5243309"/>
          </a:xfrm>
          <a:prstGeom prst="rect">
            <a:avLst/>
          </a:prstGeom>
        </p:spPr>
      </p:pic>
      <p:sp>
        <p:nvSpPr>
          <p:cNvPr id="5" name="TextBox 4">
            <a:extLst>
              <a:ext uri="{FF2B5EF4-FFF2-40B4-BE49-F238E27FC236}">
                <a16:creationId xmlns:a16="http://schemas.microsoft.com/office/drawing/2014/main" id="{48E79FBE-CCCF-3942-94E5-98D23560C6F1}"/>
              </a:ext>
            </a:extLst>
          </p:cNvPr>
          <p:cNvSpPr txBox="1"/>
          <p:nvPr/>
        </p:nvSpPr>
        <p:spPr>
          <a:xfrm flipH="1">
            <a:off x="6688282" y="6139145"/>
            <a:ext cx="4579620" cy="246221"/>
          </a:xfrm>
          <a:prstGeom prst="rect">
            <a:avLst/>
          </a:prstGeom>
          <a:noFill/>
        </p:spPr>
        <p:txBody>
          <a:bodyPr wrap="square" rtlCol="0">
            <a:spAutoFit/>
          </a:bodyPr>
          <a:lstStyle/>
          <a:p>
            <a:r>
              <a:rPr lang="en-US" sz="1000" dirty="0"/>
              <a:t>The Wisconsin Surgical Coaching Framework, Greenberg et al. Ann of Surg 2015</a:t>
            </a:r>
          </a:p>
        </p:txBody>
      </p:sp>
    </p:spTree>
    <p:extLst>
      <p:ext uri="{BB962C8B-B14F-4D97-AF65-F5344CB8AC3E}">
        <p14:creationId xmlns:p14="http://schemas.microsoft.com/office/powerpoint/2010/main" val="100995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Observation of Work*</a:t>
            </a:r>
            <a:endParaRPr lang="en-US" dirty="0"/>
          </a:p>
        </p:txBody>
      </p:sp>
      <p:sp>
        <p:nvSpPr>
          <p:cNvPr id="5" name="TextBox 4"/>
          <p:cNvSpPr txBox="1"/>
          <p:nvPr/>
        </p:nvSpPr>
        <p:spPr>
          <a:xfrm>
            <a:off x="8604997" y="1811948"/>
            <a:ext cx="2868706" cy="1938992"/>
          </a:xfrm>
          <a:prstGeom prst="rect">
            <a:avLst/>
          </a:prstGeom>
          <a:noFill/>
        </p:spPr>
        <p:txBody>
          <a:bodyPr wrap="square" rtlCol="0">
            <a:spAutoFit/>
          </a:bodyPr>
          <a:lstStyle/>
          <a:p>
            <a:pPr algn="ctr"/>
            <a:r>
              <a:rPr lang="en-CA" sz="4000" b="1" dirty="0">
                <a:solidFill>
                  <a:prstClr val="black"/>
                </a:solidFill>
              </a:rPr>
              <a:t>Workplace- Based Observation</a:t>
            </a:r>
          </a:p>
        </p:txBody>
      </p:sp>
      <p:sp>
        <p:nvSpPr>
          <p:cNvPr id="7" name="TextBox 6"/>
          <p:cNvSpPr txBox="1"/>
          <p:nvPr/>
        </p:nvSpPr>
        <p:spPr>
          <a:xfrm>
            <a:off x="8469406" y="5566130"/>
            <a:ext cx="3328147" cy="1107996"/>
          </a:xfrm>
          <a:prstGeom prst="rect">
            <a:avLst/>
          </a:prstGeom>
          <a:noFill/>
        </p:spPr>
        <p:txBody>
          <a:bodyPr wrap="square" rtlCol="0">
            <a:spAutoFit/>
          </a:bodyPr>
          <a:lstStyle/>
          <a:p>
            <a:pPr algn="ctr"/>
            <a:r>
              <a:rPr lang="en-CA" sz="4800" b="1" dirty="0">
                <a:solidFill>
                  <a:srgbClr val="2F5597"/>
                </a:solidFill>
              </a:rPr>
              <a:t>O</a:t>
            </a:r>
            <a:r>
              <a:rPr lang="en-CA" sz="3200" b="1" dirty="0">
                <a:solidFill>
                  <a:srgbClr val="F4753C"/>
                </a:solidFill>
              </a:rPr>
              <a:t>BSERVE</a:t>
            </a:r>
          </a:p>
          <a:p>
            <a:r>
              <a:rPr lang="en-CA" dirty="0">
                <a:solidFill>
                  <a:prstClr val="black"/>
                </a:solidFill>
              </a:rPr>
              <a:t> </a:t>
            </a:r>
          </a:p>
        </p:txBody>
      </p:sp>
      <p:sp>
        <p:nvSpPr>
          <p:cNvPr id="6" name="TextBox 5"/>
          <p:cNvSpPr txBox="1"/>
          <p:nvPr/>
        </p:nvSpPr>
        <p:spPr>
          <a:xfrm>
            <a:off x="8344293" y="4354389"/>
            <a:ext cx="3578371" cy="769441"/>
          </a:xfrm>
          <a:prstGeom prst="rect">
            <a:avLst/>
          </a:prstGeom>
          <a:noFill/>
        </p:spPr>
        <p:txBody>
          <a:bodyPr wrap="square" rtlCol="0">
            <a:spAutoFit/>
          </a:bodyPr>
          <a:lstStyle/>
          <a:p>
            <a:pPr algn="ctr">
              <a:defRPr/>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i="1" dirty="0">
                <a:solidFill>
                  <a:prstClr val="black"/>
                </a:solidFill>
                <a:latin typeface="Verdana" panose="020B0604030504040204" pitchFamily="34" charset="0"/>
                <a:ea typeface="Verdana" panose="020B0604030504040204" pitchFamily="34" charset="0"/>
                <a:cs typeface="Verdana" panose="020B0604030504040204" pitchFamily="34" charset="0"/>
              </a:rPr>
              <a:t>Key ingredient in Assessment FOR Learning</a:t>
            </a:r>
            <a:endParaRPr lang="en-CA" sz="2000" b="1"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B035A847-A378-904F-ACB7-6E9049E7A8F5}" type="slidenum">
              <a:rPr lang="en-US" smtClean="0"/>
              <a:pPr/>
              <a:t>13</a:t>
            </a:fld>
            <a:endParaRPr lang="en-US" dirty="0"/>
          </a:p>
        </p:txBody>
      </p:sp>
      <p:pic>
        <p:nvPicPr>
          <p:cNvPr id="10" name="Content Placeholder 3">
            <a:extLst>
              <a:ext uri="{FF2B5EF4-FFF2-40B4-BE49-F238E27FC236}">
                <a16:creationId xmlns:a16="http://schemas.microsoft.com/office/drawing/2014/main" id="{7CB4730D-5448-2D45-BA4C-3AD64DFCEF19}"/>
              </a:ext>
            </a:extLst>
          </p:cNvPr>
          <p:cNvPicPr>
            <a:picLocks noGrp="1" noChangeAspect="1"/>
          </p:cNvPicPr>
          <p:nvPr>
            <p:ph idx="1"/>
          </p:nvPr>
        </p:nvPicPr>
        <p:blipFill rotWithShape="1">
          <a:blip r:embed="rId4"/>
          <a:srcRect l="4981" t="10253" r="5685" b="-2525"/>
          <a:stretch/>
        </p:blipFill>
        <p:spPr>
          <a:xfrm>
            <a:off x="615209" y="1811948"/>
            <a:ext cx="7034159" cy="4089772"/>
          </a:xfrm>
        </p:spPr>
      </p:pic>
      <p:pic>
        <p:nvPicPr>
          <p:cNvPr id="8" name="Picture 7">
            <a:extLst>
              <a:ext uri="{FF2B5EF4-FFF2-40B4-BE49-F238E27FC236}">
                <a16:creationId xmlns:a16="http://schemas.microsoft.com/office/drawing/2014/main" id="{9BC68378-FE79-D142-B90A-7723964AD23C}"/>
              </a:ext>
            </a:extLst>
          </p:cNvPr>
          <p:cNvPicPr>
            <a:picLocks noChangeAspect="1"/>
          </p:cNvPicPr>
          <p:nvPr/>
        </p:nvPicPr>
        <p:blipFill>
          <a:blip r:embed="rId5"/>
          <a:stretch>
            <a:fillRect/>
          </a:stretch>
        </p:blipFill>
        <p:spPr>
          <a:xfrm>
            <a:off x="8952759" y="243865"/>
            <a:ext cx="2969905" cy="997100"/>
          </a:xfrm>
          <a:prstGeom prst="rect">
            <a:avLst/>
          </a:prstGeom>
        </p:spPr>
      </p:pic>
    </p:spTree>
    <p:custDataLst>
      <p:tags r:id="rId1"/>
    </p:custDataLst>
    <p:extLst>
      <p:ext uri="{BB962C8B-B14F-4D97-AF65-F5344CB8AC3E}">
        <p14:creationId xmlns:p14="http://schemas.microsoft.com/office/powerpoint/2010/main" val="11742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Observation</a:t>
            </a:r>
            <a:endParaRPr lang="en-US" dirty="0"/>
          </a:p>
        </p:txBody>
      </p:sp>
      <p:sp>
        <p:nvSpPr>
          <p:cNvPr id="4" name="Content Placeholder 3"/>
          <p:cNvSpPr>
            <a:spLocks noGrp="1"/>
          </p:cNvSpPr>
          <p:nvPr>
            <p:ph sz="half" idx="1"/>
          </p:nvPr>
        </p:nvSpPr>
        <p:spPr>
          <a:xfrm>
            <a:off x="1986844" y="2190044"/>
            <a:ext cx="3934986" cy="3801182"/>
          </a:xfrm>
        </p:spPr>
        <p:txBody>
          <a:bodyPr>
            <a:normAutofit/>
          </a:bodyPr>
          <a:lstStyle/>
          <a:p>
            <a:pPr marL="0" indent="0">
              <a:buNone/>
            </a:pPr>
            <a:r>
              <a:rPr lang="en-CA" b="1" dirty="0"/>
              <a:t>Direct Observation</a:t>
            </a:r>
          </a:p>
          <a:p>
            <a:r>
              <a:rPr lang="en-US" dirty="0"/>
              <a:t>a clinician watching a resident doing work</a:t>
            </a:r>
          </a:p>
          <a:p>
            <a:pPr lvl="1"/>
            <a:r>
              <a:rPr lang="en-US" dirty="0"/>
              <a:t>in real time or asynchronously  (i.e. videotaped)</a:t>
            </a:r>
            <a:endParaRPr lang="en-US" b="1" dirty="0"/>
          </a:p>
        </p:txBody>
      </p:sp>
      <p:sp>
        <p:nvSpPr>
          <p:cNvPr id="5" name="Content Placeholder 4"/>
          <p:cNvSpPr>
            <a:spLocks noGrp="1"/>
          </p:cNvSpPr>
          <p:nvPr>
            <p:ph sz="half" idx="2"/>
          </p:nvPr>
        </p:nvSpPr>
        <p:spPr>
          <a:xfrm>
            <a:off x="6637868" y="2190043"/>
            <a:ext cx="4944532" cy="3801182"/>
          </a:xfrm>
        </p:spPr>
        <p:txBody>
          <a:bodyPr>
            <a:normAutofit/>
          </a:bodyPr>
          <a:lstStyle/>
          <a:p>
            <a:pPr marL="0" indent="0">
              <a:buNone/>
            </a:pPr>
            <a:r>
              <a:rPr lang="en-CA" b="1" dirty="0"/>
              <a:t>Indirect Observation</a:t>
            </a:r>
          </a:p>
          <a:p>
            <a:r>
              <a:rPr lang="en-US" dirty="0"/>
              <a:t>review of products of the resident’s work</a:t>
            </a:r>
          </a:p>
          <a:p>
            <a:pPr lvl="1"/>
            <a:r>
              <a:rPr lang="en-US" sz="2200" dirty="0"/>
              <a:t>clinical notes, presentations, or written reflections </a:t>
            </a:r>
            <a:r>
              <a:rPr lang="en-US" dirty="0"/>
              <a:t> </a:t>
            </a:r>
          </a:p>
          <a:p>
            <a:r>
              <a:rPr lang="en-US" dirty="0"/>
              <a:t>observations from secondary sources</a:t>
            </a:r>
          </a:p>
        </p:txBody>
      </p:sp>
      <p:sp>
        <p:nvSpPr>
          <p:cNvPr id="3" name="Slide Number Placeholder 2"/>
          <p:cNvSpPr>
            <a:spLocks noGrp="1"/>
          </p:cNvSpPr>
          <p:nvPr>
            <p:ph type="sldNum" sz="quarter" idx="12"/>
          </p:nvPr>
        </p:nvSpPr>
        <p:spPr/>
        <p:txBody>
          <a:bodyPr/>
          <a:lstStyle/>
          <a:p>
            <a:fld id="{B035A847-A378-904F-ACB7-6E9049E7A8F5}" type="slidenum">
              <a:rPr lang="en-US" smtClean="0"/>
              <a:pPr/>
              <a:t>14</a:t>
            </a:fld>
            <a:endParaRPr lang="en-US" dirty="0"/>
          </a:p>
        </p:txBody>
      </p:sp>
      <p:pic>
        <p:nvPicPr>
          <p:cNvPr id="6" name="Picture 5">
            <a:extLst>
              <a:ext uri="{FF2B5EF4-FFF2-40B4-BE49-F238E27FC236}">
                <a16:creationId xmlns:a16="http://schemas.microsoft.com/office/drawing/2014/main" id="{D690F2F9-D8C9-3F40-819A-BC9805C7508C}"/>
              </a:ext>
            </a:extLst>
          </p:cNvPr>
          <p:cNvPicPr>
            <a:picLocks noChangeAspect="1"/>
          </p:cNvPicPr>
          <p:nvPr/>
        </p:nvPicPr>
        <p:blipFill>
          <a:blip r:embed="rId4"/>
          <a:stretch>
            <a:fillRect/>
          </a:stretch>
        </p:blipFill>
        <p:spPr>
          <a:xfrm>
            <a:off x="9027110" y="177420"/>
            <a:ext cx="2969905" cy="997100"/>
          </a:xfrm>
          <a:prstGeom prst="rect">
            <a:avLst/>
          </a:prstGeom>
        </p:spPr>
      </p:pic>
    </p:spTree>
    <p:custDataLst>
      <p:tags r:id="rId1"/>
    </p:custDataLst>
    <p:extLst>
      <p:ext uri="{BB962C8B-B14F-4D97-AF65-F5344CB8AC3E}">
        <p14:creationId xmlns:p14="http://schemas.microsoft.com/office/powerpoint/2010/main" val="10550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Engage in a Conversation</a:t>
            </a:r>
          </a:p>
        </p:txBody>
      </p:sp>
      <p:sp>
        <p:nvSpPr>
          <p:cNvPr id="3" name="Content Placeholder 2"/>
          <p:cNvSpPr>
            <a:spLocks noGrp="1"/>
          </p:cNvSpPr>
          <p:nvPr>
            <p:ph idx="1"/>
          </p:nvPr>
        </p:nvSpPr>
        <p:spPr>
          <a:xfrm>
            <a:off x="2088444" y="2387262"/>
            <a:ext cx="9265356" cy="3801181"/>
          </a:xfrm>
        </p:spPr>
        <p:txBody>
          <a:bodyPr/>
          <a:lstStyle/>
          <a:p>
            <a:r>
              <a:rPr lang="en-US" dirty="0"/>
              <a:t>Between the clinician and the resident</a:t>
            </a:r>
          </a:p>
          <a:p>
            <a:pPr>
              <a:buNone/>
            </a:pPr>
            <a:endParaRPr lang="en-US" dirty="0"/>
          </a:p>
          <a:p>
            <a:r>
              <a:rPr lang="en-US" dirty="0"/>
              <a:t>Related to the task that was observed</a:t>
            </a:r>
          </a:p>
          <a:p>
            <a:pPr>
              <a:buNone/>
            </a:pPr>
            <a:endParaRPr lang="en-US" dirty="0"/>
          </a:p>
          <a:p>
            <a:r>
              <a:rPr lang="en-US" dirty="0"/>
              <a:t>To ensure the resident understands how </a:t>
            </a:r>
            <a:r>
              <a:rPr lang="en-US" b="1" dirty="0">
                <a:solidFill>
                  <a:srgbClr val="F4753C"/>
                </a:solidFill>
              </a:rPr>
              <a:t>improvements</a:t>
            </a:r>
            <a:r>
              <a:rPr lang="en-US" dirty="0"/>
              <a:t> could be made (growth mindset)</a:t>
            </a:r>
          </a:p>
        </p:txBody>
      </p:sp>
      <p:sp>
        <p:nvSpPr>
          <p:cNvPr id="4" name="TextBox 3"/>
          <p:cNvSpPr txBox="1"/>
          <p:nvPr/>
        </p:nvSpPr>
        <p:spPr>
          <a:xfrm>
            <a:off x="3695700" y="5581650"/>
            <a:ext cx="5867400" cy="1107996"/>
          </a:xfrm>
          <a:prstGeom prst="rect">
            <a:avLst/>
          </a:prstGeom>
          <a:noFill/>
        </p:spPr>
        <p:txBody>
          <a:bodyPr wrap="square" rtlCol="0">
            <a:spAutoFit/>
          </a:bodyPr>
          <a:lstStyle/>
          <a:p>
            <a:pPr algn="ctr"/>
            <a:r>
              <a:rPr lang="en-CA" sz="4800" b="1" dirty="0">
                <a:solidFill>
                  <a:srgbClr val="2F5597"/>
                </a:solidFill>
              </a:rPr>
              <a:t>C</a:t>
            </a:r>
            <a:r>
              <a:rPr lang="en-CA" sz="3200" b="1" dirty="0">
                <a:solidFill>
                  <a:srgbClr val="F4753C"/>
                </a:solidFill>
              </a:rPr>
              <a:t>ONVERSATION</a:t>
            </a:r>
          </a:p>
          <a:p>
            <a:pPr algn="ctr"/>
            <a:r>
              <a:rPr lang="en-CA" dirty="0"/>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15</a:t>
            </a:fld>
            <a:endParaRPr lang="en-US" dirty="0"/>
          </a:p>
        </p:txBody>
      </p:sp>
      <p:pic>
        <p:nvPicPr>
          <p:cNvPr id="6" name="Picture 5">
            <a:extLst>
              <a:ext uri="{FF2B5EF4-FFF2-40B4-BE49-F238E27FC236}">
                <a16:creationId xmlns:a16="http://schemas.microsoft.com/office/drawing/2014/main" id="{F702D122-B000-D847-9088-CE8E5F9D2414}"/>
              </a:ext>
            </a:extLst>
          </p:cNvPr>
          <p:cNvPicPr>
            <a:picLocks noChangeAspect="1"/>
          </p:cNvPicPr>
          <p:nvPr/>
        </p:nvPicPr>
        <p:blipFill>
          <a:blip r:embed="rId4"/>
          <a:stretch>
            <a:fillRect/>
          </a:stretch>
        </p:blipFill>
        <p:spPr>
          <a:xfrm>
            <a:off x="8876352" y="291518"/>
            <a:ext cx="2969905" cy="997100"/>
          </a:xfrm>
          <a:prstGeom prst="rect">
            <a:avLst/>
          </a:prstGeom>
        </p:spPr>
      </p:pic>
    </p:spTree>
    <p:custDataLst>
      <p:tags r:id="rId1"/>
    </p:custDataLst>
    <p:extLst>
      <p:ext uri="{BB962C8B-B14F-4D97-AF65-F5344CB8AC3E}">
        <p14:creationId xmlns:p14="http://schemas.microsoft.com/office/powerpoint/2010/main" val="109970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 Summary </a:t>
            </a:r>
          </a:p>
        </p:txBody>
      </p:sp>
      <p:sp>
        <p:nvSpPr>
          <p:cNvPr id="3" name="Content Placeholder 2"/>
          <p:cNvSpPr>
            <a:spLocks noGrp="1"/>
          </p:cNvSpPr>
          <p:nvPr>
            <p:ph idx="1"/>
          </p:nvPr>
        </p:nvSpPr>
        <p:spPr>
          <a:xfrm>
            <a:off x="2088444" y="2279688"/>
            <a:ext cx="9528592" cy="4058767"/>
          </a:xfrm>
        </p:spPr>
        <p:txBody>
          <a:bodyPr>
            <a:normAutofit/>
          </a:bodyPr>
          <a:lstStyle/>
          <a:p>
            <a:r>
              <a:rPr lang="en-US" dirty="0"/>
              <a:t>Recording a summary of feedback and actionable suggestions for improvement that were given is essential</a:t>
            </a:r>
          </a:p>
          <a:p>
            <a:r>
              <a:rPr lang="en-US" dirty="0"/>
              <a:t>Every Coaching interaction might not be documented but a representative sample during that clinical time is needed</a:t>
            </a:r>
          </a:p>
          <a:p>
            <a:r>
              <a:rPr lang="en-US" dirty="0"/>
              <a:t>It is important to document outlier performances because they could be rare but important</a:t>
            </a:r>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4800" b="1" dirty="0">
                <a:solidFill>
                  <a:srgbClr val="003B5C"/>
                </a:solidFill>
              </a:rPr>
              <a:t>R</a:t>
            </a:r>
            <a:r>
              <a:rPr lang="en-CA" sz="3200" b="1" dirty="0">
                <a:solidFill>
                  <a:srgbClr val="9A3324"/>
                </a:solidFill>
              </a:rPr>
              <a:t>ECORD</a:t>
            </a:r>
          </a:p>
          <a:p>
            <a:r>
              <a:rPr lang="en-CA" dirty="0"/>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16</a:t>
            </a:fld>
            <a:endParaRPr lang="en-US" dirty="0"/>
          </a:p>
        </p:txBody>
      </p:sp>
      <p:pic>
        <p:nvPicPr>
          <p:cNvPr id="6" name="Picture 5">
            <a:extLst>
              <a:ext uri="{FF2B5EF4-FFF2-40B4-BE49-F238E27FC236}">
                <a16:creationId xmlns:a16="http://schemas.microsoft.com/office/drawing/2014/main" id="{D75A7C46-B27D-5C4C-BB83-5F6BDCE4E0DF}"/>
              </a:ext>
            </a:extLst>
          </p:cNvPr>
          <p:cNvPicPr>
            <a:picLocks noChangeAspect="1"/>
          </p:cNvPicPr>
          <p:nvPr/>
        </p:nvPicPr>
        <p:blipFill>
          <a:blip r:embed="rId4"/>
          <a:stretch>
            <a:fillRect/>
          </a:stretch>
        </p:blipFill>
        <p:spPr>
          <a:xfrm>
            <a:off x="7907361" y="559558"/>
            <a:ext cx="2969905" cy="997100"/>
          </a:xfrm>
          <a:prstGeom prst="rect">
            <a:avLst/>
          </a:prstGeom>
        </p:spPr>
      </p:pic>
    </p:spTree>
    <p:custDataLst>
      <p:tags r:id="rId1"/>
    </p:custDataLst>
    <p:extLst>
      <p:ext uri="{BB962C8B-B14F-4D97-AF65-F5344CB8AC3E}">
        <p14:creationId xmlns:p14="http://schemas.microsoft.com/office/powerpoint/2010/main" val="207549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856915-09CC-704D-9A5A-F80E5845E3C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Feedback conversations that support excellence in coaching….</a:t>
            </a:r>
          </a:p>
        </p:txBody>
      </p:sp>
    </p:spTree>
    <p:extLst>
      <p:ext uri="{BB962C8B-B14F-4D97-AF65-F5344CB8AC3E}">
        <p14:creationId xmlns:p14="http://schemas.microsoft.com/office/powerpoint/2010/main" val="111522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384" y="865496"/>
            <a:ext cx="6537097" cy="584775"/>
          </a:xfrm>
          <a:prstGeom prst="rect">
            <a:avLst/>
          </a:prstGeom>
          <a:noFill/>
        </p:spPr>
        <p:txBody>
          <a:bodyPr wrap="square" rtlCol="0">
            <a:spAutoFit/>
          </a:bodyP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pPr marL="14816"/>
            <a:r>
              <a:rPr lang="en-US" sz="3200" b="1" dirty="0">
                <a:solidFill>
                  <a:srgbClr val="011942"/>
                </a:solidFill>
                <a:latin typeface="Open Sans"/>
                <a:cs typeface="Open Sans"/>
              </a:rPr>
              <a:t>1. Reassurance</a:t>
            </a:r>
          </a:p>
        </p:txBody>
      </p:sp>
      <p:sp>
        <p:nvSpPr>
          <p:cNvPr id="7" name="Rectangle 6"/>
          <p:cNvSpPr/>
          <p:nvPr/>
        </p:nvSpPr>
        <p:spPr>
          <a:xfrm>
            <a:off x="1" y="865496"/>
            <a:ext cx="4305905" cy="4417705"/>
          </a:xfrm>
          <a:prstGeom prst="rect">
            <a:avLst/>
          </a:prstGeom>
          <a:solidFill>
            <a:srgbClr val="0119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pPr algn="ctr"/>
            <a:r>
              <a:rPr lang="en-US" sz="5333" b="1" dirty="0">
                <a:solidFill>
                  <a:schemeClr val="bg1"/>
                </a:solidFill>
                <a:latin typeface="Open Sans"/>
                <a:cs typeface="Open Sans"/>
              </a:rPr>
              <a:t>3 Types of Feedback</a:t>
            </a:r>
          </a:p>
        </p:txBody>
      </p:sp>
      <p:sp>
        <p:nvSpPr>
          <p:cNvPr id="8" name="TextBox 7"/>
          <p:cNvSpPr txBox="1"/>
          <p:nvPr/>
        </p:nvSpPr>
        <p:spPr>
          <a:xfrm>
            <a:off x="4953383" y="1481049"/>
            <a:ext cx="6537099" cy="954300"/>
          </a:xfrm>
          <a:prstGeom prst="rect">
            <a:avLst/>
          </a:prstGeom>
          <a:noFill/>
        </p:spPr>
        <p:txBody>
          <a:bodyPr wrap="square" rtlCol="0">
            <a:spAutoFit/>
          </a:bodyP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r>
              <a:rPr lang="en-US" sz="1867" dirty="0">
                <a:solidFill>
                  <a:srgbClr val="011942"/>
                </a:solidFill>
                <a:latin typeface="Open Sans"/>
                <a:cs typeface="Open Sans"/>
              </a:rPr>
              <a:t>Acknowledging the work being done, and expressing appreciation by letting the receiver know they are on the “right track.”  </a:t>
            </a:r>
          </a:p>
          <a:p>
            <a:endParaRPr lang="en-US" sz="1867" dirty="0"/>
          </a:p>
        </p:txBody>
      </p:sp>
      <p:sp>
        <p:nvSpPr>
          <p:cNvPr id="11" name="TextBox 10"/>
          <p:cNvSpPr txBox="1"/>
          <p:nvPr/>
        </p:nvSpPr>
        <p:spPr>
          <a:xfrm>
            <a:off x="4953384" y="2611060"/>
            <a:ext cx="6537097" cy="584775"/>
          </a:xfrm>
          <a:prstGeom prst="rect">
            <a:avLst/>
          </a:prstGeom>
          <a:noFill/>
        </p:spPr>
        <p:txBody>
          <a:bodyPr wrap="square" rtlCol="0">
            <a:spAutoFit/>
          </a:bodyP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pPr marL="14816"/>
            <a:r>
              <a:rPr lang="en-US" sz="3200" b="1" dirty="0">
                <a:solidFill>
                  <a:srgbClr val="011942"/>
                </a:solidFill>
                <a:latin typeface="Open Sans"/>
                <a:cs typeface="Open Sans"/>
              </a:rPr>
              <a:t>2. Benchmarking</a:t>
            </a:r>
          </a:p>
        </p:txBody>
      </p:sp>
      <p:sp>
        <p:nvSpPr>
          <p:cNvPr id="12" name="TextBox 11"/>
          <p:cNvSpPr txBox="1"/>
          <p:nvPr/>
        </p:nvSpPr>
        <p:spPr>
          <a:xfrm>
            <a:off x="4953381" y="3224752"/>
            <a:ext cx="6537099" cy="984885"/>
          </a:xfrm>
          <a:prstGeom prst="rect">
            <a:avLst/>
          </a:prstGeom>
          <a:noFill/>
        </p:spPr>
        <p:txBody>
          <a:bodyPr wrap="square" rtlCol="0">
            <a:spAutoFit/>
          </a:bodyP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pPr marL="14816"/>
            <a:r>
              <a:rPr lang="en-US" sz="1867" dirty="0">
                <a:solidFill>
                  <a:srgbClr val="011942"/>
                </a:solidFill>
                <a:latin typeface="Open Sans"/>
                <a:cs typeface="Open Sans"/>
              </a:rPr>
              <a:t>Letting the receiver know how they’re doing in relation to the giver’s expectations, i.e. “where they stand.”</a:t>
            </a:r>
          </a:p>
          <a:p>
            <a:endParaRPr lang="en-US" sz="1867" dirty="0"/>
          </a:p>
        </p:txBody>
      </p:sp>
      <p:sp>
        <p:nvSpPr>
          <p:cNvPr id="13" name="TextBox 12"/>
          <p:cNvSpPr txBox="1"/>
          <p:nvPr/>
        </p:nvSpPr>
        <p:spPr>
          <a:xfrm>
            <a:off x="4953382" y="4220230"/>
            <a:ext cx="6537097" cy="584775"/>
          </a:xfrm>
          <a:prstGeom prst="rect">
            <a:avLst/>
          </a:prstGeom>
          <a:noFill/>
        </p:spPr>
        <p:txBody>
          <a:bodyPr wrap="square" rtlCol="0">
            <a:spAutoFit/>
          </a:bodyP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pPr marL="14816"/>
            <a:r>
              <a:rPr lang="en-US" sz="3200" b="1" dirty="0">
                <a:solidFill>
                  <a:srgbClr val="011942"/>
                </a:solidFill>
                <a:latin typeface="Open Sans"/>
                <a:cs typeface="Open Sans"/>
              </a:rPr>
              <a:t>3. Performance Improvement</a:t>
            </a:r>
          </a:p>
        </p:txBody>
      </p:sp>
      <p:sp>
        <p:nvSpPr>
          <p:cNvPr id="14" name="TextBox 13"/>
          <p:cNvSpPr txBox="1"/>
          <p:nvPr/>
        </p:nvSpPr>
        <p:spPr>
          <a:xfrm>
            <a:off x="4953383" y="4797078"/>
            <a:ext cx="6537099" cy="984885"/>
          </a:xfrm>
          <a:prstGeom prst="rect">
            <a:avLst/>
          </a:prstGeom>
          <a:noFill/>
        </p:spPr>
        <p:txBody>
          <a:bodyPr wrap="square" rtlCol="0">
            <a:spAutoFit/>
          </a:bodyPr>
          <a:lstStyle>
            <a:defPPr>
              <a:defRPr lang="en-US"/>
            </a:defPPr>
            <a:lvl1pPr marL="0" algn="l" defTabSz="609559" rtl="0" eaLnBrk="1" latinLnBrk="0" hangingPunct="1">
              <a:defRPr sz="2400" kern="1200">
                <a:solidFill>
                  <a:schemeClr val="tx1"/>
                </a:solidFill>
                <a:latin typeface="+mn-lt"/>
                <a:ea typeface="+mn-ea"/>
                <a:cs typeface="+mn-cs"/>
              </a:defRPr>
            </a:lvl1pPr>
            <a:lvl2pPr marL="609559" algn="l" defTabSz="609559" rtl="0" eaLnBrk="1" latinLnBrk="0" hangingPunct="1">
              <a:defRPr sz="2400" kern="1200">
                <a:solidFill>
                  <a:schemeClr val="tx1"/>
                </a:solidFill>
                <a:latin typeface="+mn-lt"/>
                <a:ea typeface="+mn-ea"/>
                <a:cs typeface="+mn-cs"/>
              </a:defRPr>
            </a:lvl2pPr>
            <a:lvl3pPr marL="1219119" algn="l" defTabSz="609559" rtl="0" eaLnBrk="1" latinLnBrk="0" hangingPunct="1">
              <a:defRPr sz="2400" kern="1200">
                <a:solidFill>
                  <a:schemeClr val="tx1"/>
                </a:solidFill>
                <a:latin typeface="+mn-lt"/>
                <a:ea typeface="+mn-ea"/>
                <a:cs typeface="+mn-cs"/>
              </a:defRPr>
            </a:lvl3pPr>
            <a:lvl4pPr marL="1828678" algn="l" defTabSz="609559" rtl="0" eaLnBrk="1" latinLnBrk="0" hangingPunct="1">
              <a:defRPr sz="2400" kern="1200">
                <a:solidFill>
                  <a:schemeClr val="tx1"/>
                </a:solidFill>
                <a:latin typeface="+mn-lt"/>
                <a:ea typeface="+mn-ea"/>
                <a:cs typeface="+mn-cs"/>
              </a:defRPr>
            </a:lvl4pPr>
            <a:lvl5pPr marL="2438238" algn="l" defTabSz="609559" rtl="0" eaLnBrk="1" latinLnBrk="0" hangingPunct="1">
              <a:defRPr sz="2400" kern="1200">
                <a:solidFill>
                  <a:schemeClr val="tx1"/>
                </a:solidFill>
                <a:latin typeface="+mn-lt"/>
                <a:ea typeface="+mn-ea"/>
                <a:cs typeface="+mn-cs"/>
              </a:defRPr>
            </a:lvl5pPr>
            <a:lvl6pPr marL="3047797" algn="l" defTabSz="609559" rtl="0" eaLnBrk="1" latinLnBrk="0" hangingPunct="1">
              <a:defRPr sz="2400" kern="1200">
                <a:solidFill>
                  <a:schemeClr val="tx1"/>
                </a:solidFill>
                <a:latin typeface="+mn-lt"/>
                <a:ea typeface="+mn-ea"/>
                <a:cs typeface="+mn-cs"/>
              </a:defRPr>
            </a:lvl6pPr>
            <a:lvl7pPr marL="3657357" algn="l" defTabSz="609559" rtl="0" eaLnBrk="1" latinLnBrk="0" hangingPunct="1">
              <a:defRPr sz="2400" kern="1200">
                <a:solidFill>
                  <a:schemeClr val="tx1"/>
                </a:solidFill>
                <a:latin typeface="+mn-lt"/>
                <a:ea typeface="+mn-ea"/>
                <a:cs typeface="+mn-cs"/>
              </a:defRPr>
            </a:lvl7pPr>
            <a:lvl8pPr marL="4266915" algn="l" defTabSz="609559" rtl="0" eaLnBrk="1" latinLnBrk="0" hangingPunct="1">
              <a:defRPr sz="2400" kern="1200">
                <a:solidFill>
                  <a:schemeClr val="tx1"/>
                </a:solidFill>
                <a:latin typeface="+mn-lt"/>
                <a:ea typeface="+mn-ea"/>
                <a:cs typeface="+mn-cs"/>
              </a:defRPr>
            </a:lvl8pPr>
            <a:lvl9pPr marL="4876475" algn="l" defTabSz="609559" rtl="0" eaLnBrk="1" latinLnBrk="0" hangingPunct="1">
              <a:defRPr sz="2400" kern="1200">
                <a:solidFill>
                  <a:schemeClr val="tx1"/>
                </a:solidFill>
                <a:latin typeface="+mn-lt"/>
                <a:ea typeface="+mn-ea"/>
                <a:cs typeface="+mn-cs"/>
              </a:defRPr>
            </a:lvl9pPr>
          </a:lstStyle>
          <a:p>
            <a:pPr marL="14816"/>
            <a:r>
              <a:rPr lang="en-US" sz="1867" dirty="0">
                <a:solidFill>
                  <a:srgbClr val="011942"/>
                </a:solidFill>
                <a:latin typeface="Open Sans"/>
                <a:cs typeface="Open Sans"/>
              </a:rPr>
              <a:t>Giving actionable advice with the goal of getting the receiver to the “next step.”</a:t>
            </a:r>
          </a:p>
          <a:p>
            <a:endParaRPr lang="en-US" sz="1867" dirty="0"/>
          </a:p>
        </p:txBody>
      </p:sp>
    </p:spTree>
    <p:extLst>
      <p:ext uri="{BB962C8B-B14F-4D97-AF65-F5344CB8AC3E}">
        <p14:creationId xmlns:p14="http://schemas.microsoft.com/office/powerpoint/2010/main" val="297661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000" y="745069"/>
            <a:ext cx="9968753" cy="1230489"/>
          </a:xfrm>
        </p:spPr>
        <p:txBody>
          <a:bodyPr>
            <a:normAutofit/>
          </a:bodyPr>
          <a:lstStyle/>
          <a:p>
            <a:r>
              <a:rPr lang="en-CA" dirty="0"/>
              <a:t>Coaching Feedback</a:t>
            </a:r>
            <a:endParaRPr lang="en-US" dirty="0"/>
          </a:p>
        </p:txBody>
      </p:sp>
      <p:graphicFrame>
        <p:nvGraphicFramePr>
          <p:cNvPr id="4" name="Content Placeholder 3"/>
          <p:cNvGraphicFramePr>
            <a:graphicFrameLocks noGrp="1"/>
          </p:cNvGraphicFramePr>
          <p:nvPr>
            <p:ph idx="1"/>
          </p:nvPr>
        </p:nvGraphicFramePr>
        <p:xfrm>
          <a:off x="3613149" y="1975558"/>
          <a:ext cx="5835651" cy="4640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p:cNvCxnSpPr/>
          <p:nvPr/>
        </p:nvCxnSpPr>
        <p:spPr>
          <a:xfrm>
            <a:off x="6192010" y="4293096"/>
            <a:ext cx="3360374" cy="0"/>
          </a:xfrm>
          <a:prstGeom prst="line">
            <a:avLst/>
          </a:prstGeom>
          <a:ln w="63500" cmpd="thickThin">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52384" y="4005065"/>
            <a:ext cx="2639616" cy="1323439"/>
          </a:xfrm>
          <a:prstGeom prst="rect">
            <a:avLst/>
          </a:prstGeom>
          <a:noFill/>
        </p:spPr>
        <p:txBody>
          <a:bodyPr wrap="square" rtlCol="0">
            <a:spAutoFit/>
          </a:bodyPr>
          <a:lstStyle/>
          <a:p>
            <a:r>
              <a:rPr lang="en-CA" sz="2000" dirty="0"/>
              <a:t>Observer makes determination of quality of observed task</a:t>
            </a:r>
          </a:p>
        </p:txBody>
      </p:sp>
      <p:sp>
        <p:nvSpPr>
          <p:cNvPr id="12" name="TextBox 11"/>
          <p:cNvSpPr txBox="1"/>
          <p:nvPr/>
        </p:nvSpPr>
        <p:spPr>
          <a:xfrm>
            <a:off x="1502229" y="3368842"/>
            <a:ext cx="2767264" cy="1323439"/>
          </a:xfrm>
          <a:prstGeom prst="rect">
            <a:avLst/>
          </a:prstGeom>
          <a:noFill/>
        </p:spPr>
        <p:txBody>
          <a:bodyPr wrap="square" rtlCol="0">
            <a:spAutoFit/>
          </a:bodyPr>
          <a:lstStyle/>
          <a:p>
            <a:r>
              <a:rPr lang="en-CA" sz="2000" u="sng" dirty="0"/>
              <a:t>Feedback </a:t>
            </a:r>
            <a:r>
              <a:rPr lang="en-CA" sz="2000" dirty="0"/>
              <a:t> = </a:t>
            </a:r>
            <a:r>
              <a:rPr lang="en-CA" sz="2000" b="1" i="1" dirty="0"/>
              <a:t>information</a:t>
            </a:r>
            <a:r>
              <a:rPr lang="en-CA" sz="2000" dirty="0"/>
              <a:t> about what was observed compared to an expected standard</a:t>
            </a:r>
          </a:p>
        </p:txBody>
      </p:sp>
      <p:sp>
        <p:nvSpPr>
          <p:cNvPr id="13" name="TextBox 12"/>
          <p:cNvSpPr txBox="1"/>
          <p:nvPr/>
        </p:nvSpPr>
        <p:spPr>
          <a:xfrm>
            <a:off x="8566864" y="1975558"/>
            <a:ext cx="2959769" cy="1323439"/>
          </a:xfrm>
          <a:prstGeom prst="rect">
            <a:avLst/>
          </a:prstGeom>
          <a:noFill/>
        </p:spPr>
        <p:txBody>
          <a:bodyPr wrap="square" rtlCol="0">
            <a:spAutoFit/>
          </a:bodyPr>
          <a:lstStyle/>
          <a:p>
            <a:r>
              <a:rPr lang="en-CA" sz="2000" b="1" u="sng" dirty="0"/>
              <a:t>Coaching  Feedback </a:t>
            </a:r>
            <a:r>
              <a:rPr lang="en-CA" sz="2000" b="1" dirty="0"/>
              <a:t> </a:t>
            </a:r>
            <a:r>
              <a:rPr lang="en-CA" sz="2000" dirty="0"/>
              <a:t>= feedback  </a:t>
            </a:r>
            <a:r>
              <a:rPr lang="en-CA" sz="2000" b="1" dirty="0"/>
              <a:t>+ </a:t>
            </a:r>
            <a:r>
              <a:rPr lang="en-CA" sz="2000" b="1" i="1" dirty="0"/>
              <a:t>actionable suggestions </a:t>
            </a:r>
            <a:r>
              <a:rPr lang="en-CA" sz="2000" dirty="0"/>
              <a:t>for improvement</a:t>
            </a:r>
          </a:p>
        </p:txBody>
      </p:sp>
      <p:sp>
        <p:nvSpPr>
          <p:cNvPr id="9" name="Slide Number Placeholder 4"/>
          <p:cNvSpPr>
            <a:spLocks noGrp="1"/>
          </p:cNvSpPr>
          <p:nvPr>
            <p:ph type="sldNum" sz="quarter" idx="12"/>
          </p:nvPr>
        </p:nvSpPr>
        <p:spPr>
          <a:xfrm>
            <a:off x="8610600" y="6356350"/>
            <a:ext cx="2743200" cy="365125"/>
          </a:xfrm>
        </p:spPr>
        <p:txBody>
          <a:bodyPr/>
          <a:lstStyle/>
          <a:p>
            <a:fld id="{B035A847-A378-904F-ACB7-6E9049E7A8F5}" type="slidenum">
              <a:rPr lang="en-US" smtClean="0"/>
              <a:pPr/>
              <a:t>19</a:t>
            </a:fld>
            <a:endParaRPr lang="en-US" dirty="0"/>
          </a:p>
        </p:txBody>
      </p:sp>
      <p:pic>
        <p:nvPicPr>
          <p:cNvPr id="11" name="Picture 10">
            <a:extLst>
              <a:ext uri="{FF2B5EF4-FFF2-40B4-BE49-F238E27FC236}">
                <a16:creationId xmlns:a16="http://schemas.microsoft.com/office/drawing/2014/main" id="{22849D0B-204A-E548-8638-537EBBF486FF}"/>
              </a:ext>
            </a:extLst>
          </p:cNvPr>
          <p:cNvPicPr>
            <a:picLocks noChangeAspect="1"/>
          </p:cNvPicPr>
          <p:nvPr/>
        </p:nvPicPr>
        <p:blipFill>
          <a:blip r:embed="rId9"/>
          <a:stretch>
            <a:fillRect/>
          </a:stretch>
        </p:blipFill>
        <p:spPr>
          <a:xfrm>
            <a:off x="8917295" y="140999"/>
            <a:ext cx="2969905" cy="997100"/>
          </a:xfrm>
          <a:prstGeom prst="rect">
            <a:avLst/>
          </a:prstGeom>
        </p:spPr>
      </p:pic>
    </p:spTree>
    <p:custDataLst>
      <p:tags r:id="rId1"/>
    </p:custDataLst>
    <p:extLst>
      <p:ext uri="{BB962C8B-B14F-4D97-AF65-F5344CB8AC3E}">
        <p14:creationId xmlns:p14="http://schemas.microsoft.com/office/powerpoint/2010/main" val="192673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307E4B-3E40-604D-8986-C650AF30FC3E}"/>
              </a:ext>
            </a:extLst>
          </p:cNvPr>
          <p:cNvSpPr>
            <a:spLocks noGrp="1"/>
          </p:cNvSpPr>
          <p:nvPr>
            <p:ph type="title"/>
          </p:nvPr>
        </p:nvSpPr>
        <p:spPr>
          <a:xfrm>
            <a:off x="1179226" y="826680"/>
            <a:ext cx="9833548" cy="1325563"/>
          </a:xfrm>
        </p:spPr>
        <p:txBody>
          <a:bodyPr>
            <a:normAutofit/>
          </a:bodyPr>
          <a:lstStyle/>
          <a:p>
            <a:pPr algn="ctr"/>
            <a:r>
              <a:rPr lang="en-CA" sz="4000">
                <a:solidFill>
                  <a:srgbClr val="FFFFFF"/>
                </a:solidFill>
              </a:rPr>
              <a:t>Learning Objectives</a:t>
            </a:r>
            <a:endParaRPr lang="en-US" sz="4000">
              <a:solidFill>
                <a:srgbClr val="FFFFFF"/>
              </a:solidFill>
            </a:endParaRPr>
          </a:p>
        </p:txBody>
      </p:sp>
      <p:sp>
        <p:nvSpPr>
          <p:cNvPr id="3" name="Content Placeholder 2">
            <a:extLst>
              <a:ext uri="{FF2B5EF4-FFF2-40B4-BE49-F238E27FC236}">
                <a16:creationId xmlns:a16="http://schemas.microsoft.com/office/drawing/2014/main" id="{A3B2F917-6D3A-9A41-BC4D-AF414E4140B9}"/>
              </a:ext>
            </a:extLst>
          </p:cNvPr>
          <p:cNvSpPr>
            <a:spLocks noGrp="1"/>
          </p:cNvSpPr>
          <p:nvPr>
            <p:ph idx="1"/>
          </p:nvPr>
        </p:nvSpPr>
        <p:spPr>
          <a:xfrm>
            <a:off x="1179226" y="3092970"/>
            <a:ext cx="9833548" cy="2693976"/>
          </a:xfrm>
        </p:spPr>
        <p:txBody>
          <a:bodyPr>
            <a:noAutofit/>
          </a:bodyPr>
          <a:lstStyle/>
          <a:p>
            <a:r>
              <a:rPr lang="en-CA" dirty="0">
                <a:solidFill>
                  <a:srgbClr val="000000"/>
                </a:solidFill>
              </a:rPr>
              <a:t>Describe how coaching will help to facilitate CBME/CBD</a:t>
            </a:r>
          </a:p>
          <a:p>
            <a:r>
              <a:rPr lang="en-CA" dirty="0">
                <a:solidFill>
                  <a:srgbClr val="000000"/>
                </a:solidFill>
              </a:rPr>
              <a:t>Apply coaching principles to obstetrics and gynecology postgraduate training</a:t>
            </a:r>
          </a:p>
          <a:p>
            <a:r>
              <a:rPr lang="en-CA" dirty="0">
                <a:solidFill>
                  <a:srgbClr val="000000"/>
                </a:solidFill>
              </a:rPr>
              <a:t>Practice feedback conversations that support excellence in coaching</a:t>
            </a:r>
          </a:p>
          <a:p>
            <a:r>
              <a:rPr lang="en-CA" dirty="0">
                <a:solidFill>
                  <a:srgbClr val="000000"/>
                </a:solidFill>
              </a:rPr>
              <a:t>Establish the principles associated with building a growth mindset</a:t>
            </a:r>
            <a:endParaRPr lang="en-US" dirty="0">
              <a:solidFill>
                <a:srgbClr val="000000"/>
              </a:solidFill>
            </a:endParaRPr>
          </a:p>
        </p:txBody>
      </p:sp>
    </p:spTree>
    <p:extLst>
      <p:ext uri="{BB962C8B-B14F-4D97-AF65-F5344CB8AC3E}">
        <p14:creationId xmlns:p14="http://schemas.microsoft.com/office/powerpoint/2010/main" val="25856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311ABE-618B-5644-950D-980AB94C5758}"/>
              </a:ext>
            </a:extLst>
          </p:cNvPr>
          <p:cNvSpPr>
            <a:spLocks noGrp="1"/>
          </p:cNvSpPr>
          <p:nvPr>
            <p:ph type="title"/>
          </p:nvPr>
        </p:nvSpPr>
        <p:spPr>
          <a:xfrm>
            <a:off x="640079" y="2053641"/>
            <a:ext cx="3669161" cy="2760098"/>
          </a:xfrm>
        </p:spPr>
        <p:txBody>
          <a:bodyPr>
            <a:normAutofit/>
          </a:bodyPr>
          <a:lstStyle/>
          <a:p>
            <a:r>
              <a:rPr lang="en-US">
                <a:solidFill>
                  <a:srgbClr val="FFFFFF"/>
                </a:solidFill>
              </a:rPr>
              <a:t>How to Give/Receive Feedback</a:t>
            </a:r>
          </a:p>
        </p:txBody>
      </p:sp>
      <p:sp>
        <p:nvSpPr>
          <p:cNvPr id="3" name="Content Placeholder 2">
            <a:extLst>
              <a:ext uri="{FF2B5EF4-FFF2-40B4-BE49-F238E27FC236}">
                <a16:creationId xmlns:a16="http://schemas.microsoft.com/office/drawing/2014/main" id="{7B4B68E1-6BD0-544C-9F8C-C0A9846E07C0}"/>
              </a:ext>
            </a:extLst>
          </p:cNvPr>
          <p:cNvSpPr>
            <a:spLocks noGrp="1"/>
          </p:cNvSpPr>
          <p:nvPr>
            <p:ph idx="1"/>
          </p:nvPr>
        </p:nvSpPr>
        <p:spPr>
          <a:xfrm>
            <a:off x="6090574" y="801866"/>
            <a:ext cx="5306084" cy="5230634"/>
          </a:xfrm>
        </p:spPr>
        <p:txBody>
          <a:bodyPr anchor="ctr">
            <a:normAutofit/>
          </a:bodyPr>
          <a:lstStyle/>
          <a:p>
            <a:pPr marL="514350" indent="-514350">
              <a:buFont typeface="+mj-lt"/>
              <a:buAutoNum type="arabicPeriod"/>
            </a:pPr>
            <a:r>
              <a:rPr lang="en-US" sz="2400">
                <a:solidFill>
                  <a:srgbClr val="000000"/>
                </a:solidFill>
              </a:rPr>
              <a:t>Confirm Feedback Readiness</a:t>
            </a:r>
          </a:p>
          <a:p>
            <a:pPr marL="514350" indent="-514350">
              <a:buFont typeface="+mj-lt"/>
              <a:buAutoNum type="arabicPeriod"/>
            </a:pPr>
            <a:r>
              <a:rPr lang="en-US" sz="2400">
                <a:solidFill>
                  <a:srgbClr val="000000"/>
                </a:solidFill>
              </a:rPr>
              <a:t>Determine the type of Feedback required.</a:t>
            </a:r>
          </a:p>
          <a:p>
            <a:pPr marL="514350" indent="-514350">
              <a:buFont typeface="+mj-lt"/>
              <a:buAutoNum type="arabicPeriod"/>
            </a:pPr>
            <a:r>
              <a:rPr lang="en-US" sz="2400">
                <a:solidFill>
                  <a:srgbClr val="000000"/>
                </a:solidFill>
              </a:rPr>
              <a:t>Feedback needs time and space</a:t>
            </a:r>
          </a:p>
          <a:p>
            <a:pPr marL="514350" indent="-514350">
              <a:buFont typeface="+mj-lt"/>
              <a:buAutoNum type="arabicPeriod"/>
            </a:pPr>
            <a:r>
              <a:rPr lang="en-US" sz="2400">
                <a:solidFill>
                  <a:srgbClr val="000000"/>
                </a:solidFill>
              </a:rPr>
              <a:t>Label feedback as feedback</a:t>
            </a:r>
          </a:p>
          <a:p>
            <a:pPr marL="514350" indent="-514350">
              <a:buFont typeface="+mj-lt"/>
              <a:buAutoNum type="arabicPeriod"/>
            </a:pPr>
            <a:r>
              <a:rPr lang="en-US" sz="2400">
                <a:solidFill>
                  <a:srgbClr val="000000"/>
                </a:solidFill>
              </a:rPr>
              <a:t>Stick to the Facts.</a:t>
            </a:r>
          </a:p>
          <a:p>
            <a:pPr marL="514350" indent="-514350">
              <a:buFont typeface="+mj-lt"/>
              <a:buAutoNum type="arabicPeriod"/>
            </a:pPr>
            <a:r>
              <a:rPr lang="en-US" sz="2400">
                <a:solidFill>
                  <a:srgbClr val="000000"/>
                </a:solidFill>
              </a:rPr>
              <a:t>Engage in Reflection</a:t>
            </a:r>
          </a:p>
          <a:p>
            <a:pPr marL="514350" indent="-514350">
              <a:buFont typeface="+mj-lt"/>
              <a:buAutoNum type="arabicPeriod"/>
            </a:pPr>
            <a:r>
              <a:rPr lang="en-US" sz="2400">
                <a:solidFill>
                  <a:srgbClr val="000000"/>
                </a:solidFill>
              </a:rPr>
              <a:t>Conversation for Improvement</a:t>
            </a:r>
          </a:p>
          <a:p>
            <a:pPr marL="514350" indent="-514350">
              <a:buFont typeface="+mj-lt"/>
              <a:buAutoNum type="arabicPeriod"/>
            </a:pPr>
            <a:r>
              <a:rPr lang="en-US" sz="2400">
                <a:solidFill>
                  <a:srgbClr val="000000"/>
                </a:solidFill>
              </a:rPr>
              <a:t>Plan Actionable Next Steps &amp; Review at Next Encounter!</a:t>
            </a:r>
          </a:p>
        </p:txBody>
      </p:sp>
    </p:spTree>
    <p:extLst>
      <p:ext uri="{BB962C8B-B14F-4D97-AF65-F5344CB8AC3E}">
        <p14:creationId xmlns:p14="http://schemas.microsoft.com/office/powerpoint/2010/main" val="193370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3908-8B71-7B4E-B49E-4F1BC9D3AFA7}"/>
              </a:ext>
            </a:extLst>
          </p:cNvPr>
          <p:cNvSpPr>
            <a:spLocks noGrp="1"/>
          </p:cNvSpPr>
          <p:nvPr>
            <p:ph type="title"/>
          </p:nvPr>
        </p:nvSpPr>
        <p:spPr/>
        <p:txBody>
          <a:bodyPr/>
          <a:lstStyle/>
          <a:p>
            <a:r>
              <a:rPr lang="en-CA" dirty="0"/>
              <a:t>Create a Coaching Culture in </a:t>
            </a:r>
            <a:r>
              <a:rPr lang="en-CA" dirty="0" err="1"/>
              <a:t>ob</a:t>
            </a:r>
            <a:r>
              <a:rPr lang="en-CA" dirty="0"/>
              <a:t>/</a:t>
            </a:r>
            <a:r>
              <a:rPr lang="en-CA" dirty="0" err="1"/>
              <a:t>gyn</a:t>
            </a:r>
            <a:r>
              <a:rPr lang="en-CA" dirty="0"/>
              <a:t> training</a:t>
            </a:r>
            <a:endParaRPr lang="en-US" dirty="0"/>
          </a:p>
        </p:txBody>
      </p:sp>
      <p:sp>
        <p:nvSpPr>
          <p:cNvPr id="3" name="Content Placeholder 2">
            <a:extLst>
              <a:ext uri="{FF2B5EF4-FFF2-40B4-BE49-F238E27FC236}">
                <a16:creationId xmlns:a16="http://schemas.microsoft.com/office/drawing/2014/main" id="{F2257EDB-0A83-8345-B60A-5C0A9A7ADBB5}"/>
              </a:ext>
            </a:extLst>
          </p:cNvPr>
          <p:cNvSpPr>
            <a:spLocks noGrp="1"/>
          </p:cNvSpPr>
          <p:nvPr>
            <p:ph idx="1"/>
          </p:nvPr>
        </p:nvSpPr>
        <p:spPr/>
        <p:txBody>
          <a:bodyPr/>
          <a:lstStyle/>
          <a:p>
            <a:pPr marL="0" indent="0">
              <a:buNone/>
            </a:pPr>
            <a:r>
              <a:rPr lang="en-US" dirty="0"/>
              <a:t>From Assessment OF Learning </a:t>
            </a:r>
          </a:p>
          <a:p>
            <a:pPr marL="0" indent="0">
              <a:buNone/>
            </a:pPr>
            <a:r>
              <a:rPr lang="en-US" sz="2400" dirty="0"/>
              <a:t>(summative assessment, high stakes,</a:t>
            </a:r>
          </a:p>
          <a:p>
            <a:pPr marL="0" indent="0">
              <a:buNone/>
            </a:pPr>
            <a:r>
              <a:rPr lang="en-US" sz="2400" dirty="0"/>
              <a:t>judging in the moment, FIXED mindset)</a:t>
            </a:r>
          </a:p>
          <a:p>
            <a:pPr marL="0" indent="0">
              <a:buNone/>
            </a:pPr>
            <a:endParaRPr lang="en-US" sz="2400" dirty="0"/>
          </a:p>
          <a:p>
            <a:pPr marL="0" indent="0">
              <a:buNone/>
            </a:pPr>
            <a:endParaRPr lang="en-US" dirty="0"/>
          </a:p>
          <a:p>
            <a:pPr marL="0" indent="0">
              <a:buNone/>
            </a:pPr>
            <a:r>
              <a:rPr lang="en-US" sz="4000" dirty="0"/>
              <a:t>Assessment FOR Learning</a:t>
            </a:r>
          </a:p>
          <a:p>
            <a:pPr marL="0" indent="0">
              <a:buNone/>
            </a:pPr>
            <a:r>
              <a:rPr lang="en-US" sz="2400" dirty="0"/>
              <a:t>(formative assessment, low stakes, identify</a:t>
            </a:r>
          </a:p>
          <a:p>
            <a:pPr marL="0" indent="0">
              <a:buNone/>
            </a:pPr>
            <a:r>
              <a:rPr lang="en-US" sz="2400" dirty="0"/>
              <a:t>learning needs, GROWTH mindset)</a:t>
            </a:r>
          </a:p>
        </p:txBody>
      </p:sp>
      <p:pic>
        <p:nvPicPr>
          <p:cNvPr id="4" name="Picture 3">
            <a:extLst>
              <a:ext uri="{FF2B5EF4-FFF2-40B4-BE49-F238E27FC236}">
                <a16:creationId xmlns:a16="http://schemas.microsoft.com/office/drawing/2014/main" id="{7F964A45-3AFF-E942-BFC1-A94291D3A043}"/>
              </a:ext>
            </a:extLst>
          </p:cNvPr>
          <p:cNvPicPr>
            <a:picLocks noChangeAspect="1"/>
          </p:cNvPicPr>
          <p:nvPr/>
        </p:nvPicPr>
        <p:blipFill>
          <a:blip r:embed="rId3"/>
          <a:stretch>
            <a:fillRect/>
          </a:stretch>
        </p:blipFill>
        <p:spPr>
          <a:xfrm>
            <a:off x="7543800" y="4178300"/>
            <a:ext cx="3810000" cy="2133600"/>
          </a:xfrm>
          <a:prstGeom prst="rect">
            <a:avLst/>
          </a:prstGeom>
        </p:spPr>
      </p:pic>
      <p:pic>
        <p:nvPicPr>
          <p:cNvPr id="5" name="Picture 4">
            <a:extLst>
              <a:ext uri="{FF2B5EF4-FFF2-40B4-BE49-F238E27FC236}">
                <a16:creationId xmlns:a16="http://schemas.microsoft.com/office/drawing/2014/main" id="{462A07C2-C5A8-444A-8BEF-2513D27BB30E}"/>
              </a:ext>
            </a:extLst>
          </p:cNvPr>
          <p:cNvPicPr>
            <a:picLocks noChangeAspect="1"/>
          </p:cNvPicPr>
          <p:nvPr/>
        </p:nvPicPr>
        <p:blipFill>
          <a:blip r:embed="rId4"/>
          <a:stretch>
            <a:fillRect/>
          </a:stretch>
        </p:blipFill>
        <p:spPr>
          <a:xfrm>
            <a:off x="6635750" y="1433513"/>
            <a:ext cx="3937000" cy="2057400"/>
          </a:xfrm>
          <a:prstGeom prst="rect">
            <a:avLst/>
          </a:prstGeom>
        </p:spPr>
      </p:pic>
      <p:sp>
        <p:nvSpPr>
          <p:cNvPr id="6" name="Down Arrow 5">
            <a:extLst>
              <a:ext uri="{FF2B5EF4-FFF2-40B4-BE49-F238E27FC236}">
                <a16:creationId xmlns:a16="http://schemas.microsoft.com/office/drawing/2014/main" id="{71A84D37-BD02-164B-8DDF-20C2E3BBE51A}"/>
              </a:ext>
            </a:extLst>
          </p:cNvPr>
          <p:cNvSpPr/>
          <p:nvPr/>
        </p:nvSpPr>
        <p:spPr>
          <a:xfrm>
            <a:off x="2798318" y="31998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71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246" y="480061"/>
            <a:ext cx="9320732" cy="748988"/>
          </a:xfrm>
          <a:prstGeom prst="rect">
            <a:avLst/>
          </a:prstGeom>
          <a:noFill/>
        </p:spPr>
        <p:txBody>
          <a:bodyPr wrap="square" rtlCol="0">
            <a:spAutoFit/>
          </a:bodyPr>
          <a:lstStyle/>
          <a:p>
            <a:pPr lvl="0"/>
            <a:r>
              <a:rPr lang="en-US" sz="4267" dirty="0">
                <a:solidFill>
                  <a:srgbClr val="011942"/>
                </a:solidFill>
                <a:latin typeface="Open Sans"/>
                <a:cs typeface="Open Sans"/>
              </a:rPr>
              <a:t>What is a growth vs fixed mindset</a:t>
            </a:r>
            <a:r>
              <a:rPr lang="mr-IN" sz="4267" dirty="0">
                <a:solidFill>
                  <a:srgbClr val="011942"/>
                </a:solidFill>
                <a:latin typeface="Open Sans"/>
                <a:cs typeface="Open Sans"/>
              </a:rPr>
              <a:t>…</a:t>
            </a:r>
            <a:r>
              <a:rPr lang="en-CA" sz="4267" dirty="0">
                <a:solidFill>
                  <a:srgbClr val="011942"/>
                </a:solidFill>
                <a:latin typeface="Open Sans"/>
                <a:cs typeface="Open Sans"/>
              </a:rPr>
              <a:t>?</a:t>
            </a:r>
            <a:endParaRPr lang="en-US" sz="4267" dirty="0">
              <a:solidFill>
                <a:srgbClr val="011942"/>
              </a:solidFill>
              <a:latin typeface="Open Sans"/>
              <a:cs typeface="Open Sans"/>
            </a:endParaRPr>
          </a:p>
        </p:txBody>
      </p:sp>
      <p:sp>
        <p:nvSpPr>
          <p:cNvPr id="4" name="TextBox 3"/>
          <p:cNvSpPr txBox="1"/>
          <p:nvPr/>
        </p:nvSpPr>
        <p:spPr>
          <a:xfrm>
            <a:off x="1021078" y="1339966"/>
            <a:ext cx="10689660" cy="5838393"/>
          </a:xfrm>
          <a:prstGeom prst="rect">
            <a:avLst/>
          </a:prstGeom>
          <a:noFill/>
        </p:spPr>
        <p:txBody>
          <a:bodyPr wrap="square" rtlCol="0">
            <a:spAutoFit/>
          </a:bodyPr>
          <a:lstStyle/>
          <a:p>
            <a:pPr lvl="0"/>
            <a:r>
              <a:rPr lang="en-CA" sz="2667" dirty="0">
                <a:solidFill>
                  <a:srgbClr val="011942"/>
                </a:solidFill>
                <a:latin typeface="Open Sans"/>
                <a:cs typeface="Open Sans"/>
              </a:rPr>
              <a:t>Learning laparoscopic surgery</a:t>
            </a:r>
          </a:p>
          <a:p>
            <a:pPr marL="457189" indent="-457189">
              <a:buFont typeface="Arial" charset="0"/>
              <a:buChar char="•"/>
            </a:pPr>
            <a:r>
              <a:rPr lang="en-CA" sz="2667" b="1" dirty="0">
                <a:solidFill>
                  <a:srgbClr val="011942"/>
                </a:solidFill>
                <a:latin typeface="Open Sans"/>
                <a:cs typeface="Open Sans"/>
              </a:rPr>
              <a:t>Fixed</a:t>
            </a:r>
            <a:r>
              <a:rPr lang="en-CA" sz="2667" dirty="0">
                <a:solidFill>
                  <a:srgbClr val="011942"/>
                </a:solidFill>
                <a:latin typeface="Open Sans"/>
                <a:cs typeface="Open Sans"/>
              </a:rPr>
              <a:t> </a:t>
            </a:r>
            <a:r>
              <a:rPr lang="mr-IN" sz="2667" dirty="0">
                <a:solidFill>
                  <a:srgbClr val="011942"/>
                </a:solidFill>
                <a:latin typeface="Open Sans"/>
                <a:cs typeface="Open Sans"/>
              </a:rPr>
              <a:t>–</a:t>
            </a:r>
            <a:r>
              <a:rPr lang="en-CA" sz="2667" dirty="0">
                <a:solidFill>
                  <a:srgbClr val="011942"/>
                </a:solidFill>
                <a:latin typeface="Open Sans"/>
                <a:cs typeface="Open Sans"/>
              </a:rPr>
              <a:t> I’m not good at this now so I never will be</a:t>
            </a:r>
          </a:p>
          <a:p>
            <a:pPr marL="457189" indent="-457189">
              <a:buFont typeface="Arial" charset="0"/>
              <a:buChar char="•"/>
            </a:pPr>
            <a:r>
              <a:rPr lang="en-CA" sz="2667" b="1" dirty="0">
                <a:solidFill>
                  <a:srgbClr val="011942"/>
                </a:solidFill>
                <a:latin typeface="Open Sans"/>
                <a:cs typeface="Open Sans"/>
              </a:rPr>
              <a:t>Growth</a:t>
            </a:r>
            <a:r>
              <a:rPr lang="en-CA" sz="2667" dirty="0">
                <a:solidFill>
                  <a:srgbClr val="011942"/>
                </a:solidFill>
                <a:latin typeface="Open Sans"/>
                <a:cs typeface="Open Sans"/>
              </a:rPr>
              <a:t> </a:t>
            </a:r>
            <a:r>
              <a:rPr lang="mr-IN" sz="2667" dirty="0">
                <a:solidFill>
                  <a:srgbClr val="011942"/>
                </a:solidFill>
                <a:latin typeface="Open Sans"/>
                <a:cs typeface="Open Sans"/>
              </a:rPr>
              <a:t>–</a:t>
            </a:r>
            <a:r>
              <a:rPr lang="en-CA" sz="2667" dirty="0">
                <a:solidFill>
                  <a:srgbClr val="011942"/>
                </a:solidFill>
                <a:latin typeface="Open Sans"/>
                <a:cs typeface="Open Sans"/>
              </a:rPr>
              <a:t> I’m not good at this now so I need to keep working to improve</a:t>
            </a:r>
          </a:p>
          <a:p>
            <a:pPr marL="1066748" lvl="1" indent="-457189">
              <a:buFont typeface="Arial" charset="0"/>
              <a:buChar char="•"/>
            </a:pPr>
            <a:endParaRPr lang="en-CA" sz="2667" dirty="0">
              <a:solidFill>
                <a:srgbClr val="011942"/>
              </a:solidFill>
              <a:latin typeface="Open Sans"/>
              <a:cs typeface="Open Sans"/>
            </a:endParaRPr>
          </a:p>
          <a:p>
            <a:r>
              <a:rPr lang="en-CA" sz="2667" dirty="0">
                <a:solidFill>
                  <a:srgbClr val="011942"/>
                </a:solidFill>
                <a:latin typeface="Open Sans"/>
                <a:cs typeface="Open Sans"/>
              </a:rPr>
              <a:t>Same principle when </a:t>
            </a:r>
            <a:r>
              <a:rPr lang="en-CA" sz="2667" i="1" dirty="0">
                <a:solidFill>
                  <a:srgbClr val="011942"/>
                </a:solidFill>
                <a:latin typeface="Open Sans"/>
                <a:cs typeface="Open Sans"/>
              </a:rPr>
              <a:t>teaching</a:t>
            </a:r>
            <a:r>
              <a:rPr lang="en-CA" sz="2667" dirty="0">
                <a:solidFill>
                  <a:srgbClr val="011942"/>
                </a:solidFill>
                <a:latin typeface="Open Sans"/>
                <a:cs typeface="Open Sans"/>
              </a:rPr>
              <a:t> a skill</a:t>
            </a:r>
          </a:p>
          <a:p>
            <a:pPr marL="1066748" lvl="1" indent="-457189">
              <a:buFont typeface="Arial" charset="0"/>
              <a:buChar char="•"/>
            </a:pPr>
            <a:r>
              <a:rPr lang="en-CA" sz="2667" dirty="0">
                <a:solidFill>
                  <a:srgbClr val="011942"/>
                </a:solidFill>
                <a:latin typeface="Open Sans"/>
                <a:cs typeface="Open Sans"/>
              </a:rPr>
              <a:t>We are quick to label someone as having “good hands” or not (</a:t>
            </a:r>
            <a:r>
              <a:rPr lang="en-CA" sz="2667" b="1" dirty="0">
                <a:solidFill>
                  <a:srgbClr val="011942"/>
                </a:solidFill>
                <a:latin typeface="Open Sans"/>
                <a:cs typeface="Open Sans"/>
              </a:rPr>
              <a:t>fixed</a:t>
            </a:r>
            <a:r>
              <a:rPr lang="en-CA" sz="2667" dirty="0">
                <a:solidFill>
                  <a:srgbClr val="011942"/>
                </a:solidFill>
                <a:latin typeface="Open Sans"/>
                <a:cs typeface="Open Sans"/>
              </a:rPr>
              <a:t>)</a:t>
            </a:r>
          </a:p>
          <a:p>
            <a:pPr marL="1066748" lvl="1" indent="-457189">
              <a:buFont typeface="Arial" charset="0"/>
              <a:buChar char="•"/>
            </a:pPr>
            <a:r>
              <a:rPr lang="en-CA" sz="2667" dirty="0">
                <a:solidFill>
                  <a:srgbClr val="011942"/>
                </a:solidFill>
                <a:latin typeface="Open Sans"/>
                <a:cs typeface="Open Sans"/>
              </a:rPr>
              <a:t>Rather than a focus on coaching for improvement (</a:t>
            </a:r>
            <a:r>
              <a:rPr lang="en-CA" sz="2667" b="1" dirty="0">
                <a:solidFill>
                  <a:srgbClr val="011942"/>
                </a:solidFill>
                <a:latin typeface="Open Sans"/>
                <a:cs typeface="Open Sans"/>
              </a:rPr>
              <a:t>growth</a:t>
            </a:r>
            <a:r>
              <a:rPr lang="en-CA" sz="2667" dirty="0">
                <a:solidFill>
                  <a:srgbClr val="011942"/>
                </a:solidFill>
                <a:latin typeface="Open Sans"/>
                <a:cs typeface="Open Sans"/>
              </a:rPr>
              <a:t>)</a:t>
            </a:r>
          </a:p>
          <a:p>
            <a:pPr marL="1066748" lvl="1" indent="-457189">
              <a:buFont typeface="Arial" charset="0"/>
              <a:buChar char="•"/>
            </a:pPr>
            <a:endParaRPr lang="en-CA" sz="2667" dirty="0">
              <a:solidFill>
                <a:srgbClr val="011942"/>
              </a:solidFill>
              <a:latin typeface="Open Sans"/>
              <a:cs typeface="Open Sans"/>
            </a:endParaRPr>
          </a:p>
          <a:p>
            <a:pPr lvl="0"/>
            <a:r>
              <a:rPr lang="en-CA" sz="2667" dirty="0">
                <a:solidFill>
                  <a:srgbClr val="011942"/>
                </a:solidFill>
                <a:latin typeface="Open Sans"/>
                <a:cs typeface="Open Sans"/>
              </a:rPr>
              <a:t>Accuracy of self-perception</a:t>
            </a:r>
          </a:p>
          <a:p>
            <a:pPr marL="457189" indent="-457189">
              <a:buFont typeface="Arial" charset="0"/>
              <a:buChar char="•"/>
            </a:pPr>
            <a:r>
              <a:rPr lang="en-CA" sz="2667" b="1" dirty="0">
                <a:solidFill>
                  <a:srgbClr val="011942"/>
                </a:solidFill>
                <a:latin typeface="Open Sans"/>
                <a:cs typeface="Open Sans"/>
              </a:rPr>
              <a:t>Fixed</a:t>
            </a:r>
            <a:r>
              <a:rPr lang="en-CA" sz="2667" dirty="0">
                <a:solidFill>
                  <a:srgbClr val="011942"/>
                </a:solidFill>
                <a:latin typeface="Open Sans"/>
                <a:cs typeface="Open Sans"/>
              </a:rPr>
              <a:t> </a:t>
            </a:r>
            <a:r>
              <a:rPr lang="mr-IN" sz="2667" dirty="0">
                <a:solidFill>
                  <a:srgbClr val="011942"/>
                </a:solidFill>
                <a:latin typeface="Open Sans"/>
                <a:cs typeface="Open Sans"/>
              </a:rPr>
              <a:t>–</a:t>
            </a:r>
            <a:r>
              <a:rPr lang="en-CA" sz="2667" dirty="0">
                <a:solidFill>
                  <a:srgbClr val="011942"/>
                </a:solidFill>
                <a:latin typeface="Open Sans"/>
                <a:cs typeface="Open Sans"/>
              </a:rPr>
              <a:t> Terrible at estimating their own proficiencies </a:t>
            </a:r>
          </a:p>
          <a:p>
            <a:pPr marL="457189" indent="-457189">
              <a:buFont typeface="Arial" charset="0"/>
              <a:buChar char="•"/>
            </a:pPr>
            <a:r>
              <a:rPr lang="en-CA" sz="2667" b="1" dirty="0">
                <a:solidFill>
                  <a:srgbClr val="011942"/>
                </a:solidFill>
                <a:latin typeface="Open Sans"/>
                <a:cs typeface="Open Sans"/>
              </a:rPr>
              <a:t>Growth</a:t>
            </a:r>
            <a:r>
              <a:rPr lang="en-CA" sz="2667" dirty="0">
                <a:solidFill>
                  <a:srgbClr val="011942"/>
                </a:solidFill>
                <a:latin typeface="Open Sans"/>
                <a:cs typeface="Open Sans"/>
              </a:rPr>
              <a:t> </a:t>
            </a:r>
            <a:r>
              <a:rPr lang="mr-IN" sz="2667" dirty="0">
                <a:solidFill>
                  <a:srgbClr val="011942"/>
                </a:solidFill>
                <a:latin typeface="Open Sans"/>
                <a:cs typeface="Open Sans"/>
              </a:rPr>
              <a:t>–</a:t>
            </a:r>
            <a:r>
              <a:rPr lang="en-CA" sz="2667" dirty="0">
                <a:solidFill>
                  <a:srgbClr val="011942"/>
                </a:solidFill>
                <a:latin typeface="Open Sans"/>
                <a:cs typeface="Open Sans"/>
              </a:rPr>
              <a:t> Very accurate in gauging their current abilities </a:t>
            </a:r>
            <a:endParaRPr lang="en-US" sz="2667" dirty="0">
              <a:solidFill>
                <a:srgbClr val="011942"/>
              </a:solidFill>
              <a:latin typeface="Open Sans"/>
              <a:cs typeface="Open Sans"/>
            </a:endParaRPr>
          </a:p>
          <a:p>
            <a:pPr marL="1676307" lvl="2" indent="-457189">
              <a:buFont typeface="Arial" charset="0"/>
              <a:buChar char="•"/>
            </a:pPr>
            <a:endParaRPr lang="en-CA" sz="2667" dirty="0">
              <a:solidFill>
                <a:srgbClr val="011942"/>
              </a:solidFill>
              <a:latin typeface="Open Sans"/>
              <a:cs typeface="Open Sans"/>
            </a:endParaRPr>
          </a:p>
          <a:p>
            <a:pPr marL="1676307" lvl="2" indent="-457189">
              <a:buFont typeface="Arial" charset="0"/>
              <a:buChar char="•"/>
            </a:pPr>
            <a:endParaRPr lang="en-CA" sz="2667" dirty="0">
              <a:solidFill>
                <a:srgbClr val="011942"/>
              </a:solidFill>
              <a:latin typeface="Open Sans"/>
              <a:cs typeface="Open Sans"/>
            </a:endParaRPr>
          </a:p>
          <a:p>
            <a:pPr lvl="0"/>
            <a:r>
              <a:rPr lang="en-CA" sz="2667" dirty="0">
                <a:solidFill>
                  <a:srgbClr val="011942"/>
                </a:solidFill>
                <a:latin typeface="Open Sans"/>
                <a:cs typeface="Open Sans"/>
              </a:rPr>
              <a:t> </a:t>
            </a:r>
            <a:endParaRPr lang="en-US" sz="2667" dirty="0">
              <a:solidFill>
                <a:srgbClr val="011942"/>
              </a:solidFill>
              <a:latin typeface="Open Sans"/>
              <a:cs typeface="Open Sans"/>
            </a:endParaRPr>
          </a:p>
        </p:txBody>
      </p:sp>
      <p:pic>
        <p:nvPicPr>
          <p:cNvPr id="5" name="Picture 4">
            <a:extLst>
              <a:ext uri="{FF2B5EF4-FFF2-40B4-BE49-F238E27FC236}">
                <a16:creationId xmlns:a16="http://schemas.microsoft.com/office/drawing/2014/main" id="{139F679F-655A-024E-9D00-A6AE266BA5FB}"/>
              </a:ext>
            </a:extLst>
          </p:cNvPr>
          <p:cNvPicPr>
            <a:picLocks noChangeAspect="1"/>
          </p:cNvPicPr>
          <p:nvPr/>
        </p:nvPicPr>
        <p:blipFill>
          <a:blip r:embed="rId3"/>
          <a:stretch>
            <a:fillRect/>
          </a:stretch>
        </p:blipFill>
        <p:spPr>
          <a:xfrm>
            <a:off x="9416715" y="4230812"/>
            <a:ext cx="2294023" cy="2574444"/>
          </a:xfrm>
          <a:prstGeom prst="rect">
            <a:avLst/>
          </a:prstGeom>
        </p:spPr>
      </p:pic>
    </p:spTree>
    <p:extLst>
      <p:ext uri="{BB962C8B-B14F-4D97-AF65-F5344CB8AC3E}">
        <p14:creationId xmlns:p14="http://schemas.microsoft.com/office/powerpoint/2010/main" val="126962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Growth Mindset</a:t>
            </a:r>
          </a:p>
        </p:txBody>
      </p:sp>
      <p:sp>
        <p:nvSpPr>
          <p:cNvPr id="12" name="Slide Number Placeholder 4"/>
          <p:cNvSpPr>
            <a:spLocks noGrp="1"/>
          </p:cNvSpPr>
          <p:nvPr>
            <p:ph type="sldNum" sz="quarter" idx="12"/>
          </p:nvPr>
        </p:nvSpPr>
        <p:spPr/>
        <p:txBody>
          <a:bodyPr/>
          <a:lstStyle/>
          <a:p>
            <a:fld id="{B035A847-A378-904F-ACB7-6E9049E7A8F5}" type="slidenum">
              <a:rPr lang="en-US" smtClean="0"/>
              <a:pPr/>
              <a:t>23</a:t>
            </a:fld>
            <a:endParaRPr lang="en-US" dirty="0"/>
          </a:p>
        </p:txBody>
      </p:sp>
      <p:sp>
        <p:nvSpPr>
          <p:cNvPr id="11" name="TextBox 10"/>
          <p:cNvSpPr txBox="1"/>
          <p:nvPr/>
        </p:nvSpPr>
        <p:spPr>
          <a:xfrm>
            <a:off x="8382000" y="6057900"/>
            <a:ext cx="2677644" cy="369332"/>
          </a:xfrm>
          <a:prstGeom prst="rect">
            <a:avLst/>
          </a:prstGeom>
          <a:noFill/>
        </p:spPr>
        <p:txBody>
          <a:bodyPr wrap="square" rtlCol="0">
            <a:spAutoFit/>
          </a:bodyPr>
          <a:lstStyle/>
          <a:p>
            <a:r>
              <a:rPr lang="en-CA" dirty="0">
                <a:solidFill>
                  <a:prstClr val="black"/>
                </a:solidFill>
              </a:rPr>
              <a:t>Dweck, 2006</a:t>
            </a:r>
          </a:p>
        </p:txBody>
      </p:sp>
      <p:graphicFrame>
        <p:nvGraphicFramePr>
          <p:cNvPr id="3" name="Table 2"/>
          <p:cNvGraphicFramePr>
            <a:graphicFrameLocks noGrp="1"/>
          </p:cNvGraphicFramePr>
          <p:nvPr/>
        </p:nvGraphicFramePr>
        <p:xfrm>
          <a:off x="1160902" y="2136259"/>
          <a:ext cx="9898742" cy="3627396"/>
        </p:xfrm>
        <a:graphic>
          <a:graphicData uri="http://schemas.openxmlformats.org/drawingml/2006/table">
            <a:tbl>
              <a:tblPr firstRow="1" bandRow="1">
                <a:tableStyleId>{21E4AEA4-8DFA-4A89-87EB-49C32662AFE0}</a:tableStyleId>
              </a:tblPr>
              <a:tblGrid>
                <a:gridCol w="4949371">
                  <a:extLst>
                    <a:ext uri="{9D8B030D-6E8A-4147-A177-3AD203B41FA5}">
                      <a16:colId xmlns:a16="http://schemas.microsoft.com/office/drawing/2014/main" val="20000"/>
                    </a:ext>
                  </a:extLst>
                </a:gridCol>
                <a:gridCol w="4949371">
                  <a:extLst>
                    <a:ext uri="{9D8B030D-6E8A-4147-A177-3AD203B41FA5}">
                      <a16:colId xmlns:a16="http://schemas.microsoft.com/office/drawing/2014/main" val="20001"/>
                    </a:ext>
                  </a:extLst>
                </a:gridCol>
              </a:tblGrid>
              <a:tr h="442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Fixed Mindset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Growth Mindset</a:t>
                      </a:r>
                    </a:p>
                  </a:txBody>
                  <a:tcPr/>
                </a:tc>
                <a:extLst>
                  <a:ext uri="{0D108BD9-81ED-4DB2-BD59-A6C34878D82A}">
                    <a16:rowId xmlns:a16="http://schemas.microsoft.com/office/drawing/2014/main" val="10000"/>
                  </a:ext>
                </a:extLst>
              </a:tr>
              <a:tr h="109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Believes that level of achievement is predetermined,</a:t>
                      </a:r>
                      <a:r>
                        <a:rPr lang="en-CA" baseline="0" dirty="0"/>
                        <a:t> and that </a:t>
                      </a:r>
                      <a:r>
                        <a:rPr lang="en-CA" dirty="0"/>
                        <a:t>effort dedicated toward learning will </a:t>
                      </a:r>
                      <a:r>
                        <a:rPr lang="en-CA" i="1" dirty="0"/>
                        <a:t>not</a:t>
                      </a:r>
                      <a:r>
                        <a:rPr lang="en-CA" dirty="0"/>
                        <a:t> promote greater achievement.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Believes there is potential for an individual’s </a:t>
                      </a:r>
                      <a:r>
                        <a:rPr lang="en-CA" i="1" dirty="0"/>
                        <a:t>growth</a:t>
                      </a:r>
                      <a:r>
                        <a:rPr lang="en-CA" dirty="0"/>
                        <a:t> and </a:t>
                      </a:r>
                      <a:r>
                        <a:rPr lang="en-CA" i="1" dirty="0"/>
                        <a:t>improvement .</a:t>
                      </a:r>
                      <a:endParaRPr lang="en-CA" dirty="0"/>
                    </a:p>
                  </a:txBody>
                  <a:tcPr/>
                </a:tc>
                <a:extLst>
                  <a:ext uri="{0D108BD9-81ED-4DB2-BD59-A6C34878D82A}">
                    <a16:rowId xmlns:a16="http://schemas.microsoft.com/office/drawing/2014/main" val="10001"/>
                  </a:ext>
                </a:extLst>
              </a:tr>
              <a:tr h="764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Desires to </a:t>
                      </a:r>
                      <a:r>
                        <a:rPr lang="en-CA" i="1" dirty="0"/>
                        <a:t>prove</a:t>
                      </a:r>
                      <a:r>
                        <a:rPr lang="en-CA" dirty="0"/>
                        <a:t> and avoid looking unintelligent.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Desires to </a:t>
                      </a:r>
                      <a:r>
                        <a:rPr lang="en-CA" i="1" dirty="0"/>
                        <a:t>learn</a:t>
                      </a:r>
                      <a:r>
                        <a:rPr lang="en-CA" dirty="0"/>
                        <a:t>,  and</a:t>
                      </a:r>
                      <a:r>
                        <a:rPr lang="en-CA" baseline="0" dirty="0"/>
                        <a:t> </a:t>
                      </a:r>
                      <a:r>
                        <a:rPr lang="en-CA" dirty="0"/>
                        <a:t>looks for opportunities to challenge current status.</a:t>
                      </a:r>
                    </a:p>
                  </a:txBody>
                  <a:tcPr/>
                </a:tc>
                <a:extLst>
                  <a:ext uri="{0D108BD9-81ED-4DB2-BD59-A6C34878D82A}">
                    <a16:rowId xmlns:a16="http://schemas.microsoft.com/office/drawing/2014/main" val="10002"/>
                  </a:ext>
                </a:extLst>
              </a:tr>
              <a:tr h="442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Asks: Will I succeed or fail? Look smart or</a:t>
                      </a:r>
                      <a:r>
                        <a:rPr lang="en-CA" baseline="0" dirty="0"/>
                        <a:t> not?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Asks: Will I grow? Will I overcome challenges? </a:t>
                      </a:r>
                    </a:p>
                  </a:txBody>
                  <a:tcPr/>
                </a:tc>
                <a:extLst>
                  <a:ext uri="{0D108BD9-81ED-4DB2-BD59-A6C34878D82A}">
                    <a16:rowId xmlns:a16="http://schemas.microsoft.com/office/drawing/2014/main" val="10003"/>
                  </a:ext>
                </a:extLst>
              </a:tr>
              <a:tr h="442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Questions the effort of bothering.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Believes that growth and learning</a:t>
                      </a:r>
                      <a:r>
                        <a:rPr lang="en-CA" baseline="0" dirty="0"/>
                        <a:t> require effort. </a:t>
                      </a:r>
                      <a:endParaRPr lang="en-CA" dirty="0"/>
                    </a:p>
                  </a:txBody>
                  <a:tcPr/>
                </a:tc>
                <a:extLst>
                  <a:ext uri="{0D108BD9-81ED-4DB2-BD59-A6C34878D82A}">
                    <a16:rowId xmlns:a16="http://schemas.microsoft.com/office/drawing/2014/main" val="10004"/>
                  </a:ext>
                </a:extLst>
              </a:tr>
              <a:tr h="442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Ignores constructive criticism.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Learns</a:t>
                      </a:r>
                      <a:r>
                        <a:rPr lang="en-CA" baseline="0" dirty="0"/>
                        <a:t> from feedback and uses it to improve. </a:t>
                      </a:r>
                      <a:endParaRPr lang="en-CA" dirty="0"/>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1319994" y="1468478"/>
            <a:ext cx="9552012" cy="369332"/>
          </a:xfrm>
          <a:prstGeom prst="rect">
            <a:avLst/>
          </a:prstGeom>
        </p:spPr>
        <p:txBody>
          <a:bodyPr wrap="square">
            <a:spAutoFit/>
          </a:bodyPr>
          <a:lstStyle/>
          <a:p>
            <a:pPr lvl="0">
              <a:defRPr/>
            </a:pPr>
            <a:r>
              <a:rPr lang="en-CA" b="1" dirty="0"/>
              <a:t>Growth Mindset: </a:t>
            </a:r>
            <a:r>
              <a:rPr lang="en-CA" dirty="0"/>
              <a:t>Aligns with coaching as a </a:t>
            </a:r>
            <a:r>
              <a:rPr lang="en-CA" i="1" dirty="0"/>
              <a:t>teaching and learning method </a:t>
            </a:r>
            <a:r>
              <a:rPr lang="en-CA" dirty="0"/>
              <a:t>to promote development. </a:t>
            </a:r>
          </a:p>
        </p:txBody>
      </p:sp>
      <p:pic>
        <p:nvPicPr>
          <p:cNvPr id="7" name="Picture 6">
            <a:extLst>
              <a:ext uri="{FF2B5EF4-FFF2-40B4-BE49-F238E27FC236}">
                <a16:creationId xmlns:a16="http://schemas.microsoft.com/office/drawing/2014/main" id="{A8112C8F-CF12-8640-A411-DF69DAA75146}"/>
              </a:ext>
            </a:extLst>
          </p:cNvPr>
          <p:cNvPicPr>
            <a:picLocks noChangeAspect="1"/>
          </p:cNvPicPr>
          <p:nvPr/>
        </p:nvPicPr>
        <p:blipFill>
          <a:blip r:embed="rId4"/>
          <a:stretch>
            <a:fillRect/>
          </a:stretch>
        </p:blipFill>
        <p:spPr>
          <a:xfrm>
            <a:off x="8610600" y="218003"/>
            <a:ext cx="2969905" cy="997100"/>
          </a:xfrm>
          <a:prstGeom prst="rect">
            <a:avLst/>
          </a:prstGeom>
        </p:spPr>
      </p:pic>
    </p:spTree>
    <p:custDataLst>
      <p:tags r:id="rId1"/>
    </p:custDataLst>
    <p:extLst>
      <p:ext uri="{BB962C8B-B14F-4D97-AF65-F5344CB8AC3E}">
        <p14:creationId xmlns:p14="http://schemas.microsoft.com/office/powerpoint/2010/main" val="9024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a:t>
            </a:r>
          </a:p>
        </p:txBody>
      </p:sp>
      <p:sp>
        <p:nvSpPr>
          <p:cNvPr id="3" name="Content Placeholder 2"/>
          <p:cNvSpPr>
            <a:spLocks noGrp="1"/>
          </p:cNvSpPr>
          <p:nvPr>
            <p:ph idx="1"/>
          </p:nvPr>
        </p:nvSpPr>
        <p:spPr>
          <a:xfrm>
            <a:off x="533400" y="3200400"/>
            <a:ext cx="10972800" cy="4625609"/>
          </a:xfrm>
        </p:spPr>
        <p:txBody>
          <a:bodyPr/>
          <a:lstStyle/>
          <a:p>
            <a:pPr>
              <a:buNone/>
            </a:pPr>
            <a:r>
              <a:rPr lang="en-US" dirty="0"/>
              <a:t>A coach is a person guiding another through a process, leading to performance enhancement</a:t>
            </a:r>
          </a:p>
          <a:p>
            <a:pPr>
              <a:buNone/>
            </a:pPr>
            <a:endParaRPr lang="en-US" dirty="0"/>
          </a:p>
          <a:p>
            <a:pPr>
              <a:buNone/>
            </a:pPr>
            <a:r>
              <a:rPr lang="en-US" dirty="0"/>
              <a:t>A coach helps an individual to do some task better, develop a new skill or achieve a specific goal</a:t>
            </a:r>
          </a:p>
          <a:p>
            <a:pPr>
              <a:buNone/>
            </a:pPr>
            <a:endParaRPr lang="en-CA" dirty="0"/>
          </a:p>
          <a:p>
            <a:pPr algn="r">
              <a:buNone/>
            </a:pPr>
            <a:r>
              <a:rPr lang="en-CA" sz="2000" dirty="0"/>
              <a:t>R</a:t>
            </a:r>
            <a:r>
              <a:rPr lang="en-US" sz="2000" dirty="0"/>
              <a:t>CPSC “Meantime Guide”</a:t>
            </a:r>
          </a:p>
        </p:txBody>
      </p:sp>
      <p:pic>
        <p:nvPicPr>
          <p:cNvPr id="4" name="Picture 3"/>
          <p:cNvPicPr>
            <a:picLocks noChangeAspect="1"/>
          </p:cNvPicPr>
          <p:nvPr/>
        </p:nvPicPr>
        <p:blipFill>
          <a:blip r:embed="rId3"/>
          <a:stretch>
            <a:fillRect/>
          </a:stretch>
        </p:blipFill>
        <p:spPr>
          <a:xfrm>
            <a:off x="5867400" y="838200"/>
            <a:ext cx="4648200" cy="212489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7079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Coaching AND Medical Education</a:t>
            </a:r>
          </a:p>
        </p:txBody>
      </p:sp>
      <p:sp>
        <p:nvSpPr>
          <p:cNvPr id="3" name="Content Placeholder 2"/>
          <p:cNvSpPr>
            <a:spLocks noGrp="1"/>
          </p:cNvSpPr>
          <p:nvPr>
            <p:ph idx="1"/>
          </p:nvPr>
        </p:nvSpPr>
        <p:spPr>
          <a:xfrm>
            <a:off x="1179226" y="3092970"/>
            <a:ext cx="9833548" cy="2693976"/>
          </a:xfrm>
        </p:spPr>
        <p:txBody>
          <a:bodyPr>
            <a:normAutofit/>
          </a:bodyPr>
          <a:lstStyle/>
          <a:p>
            <a:pPr>
              <a:buNone/>
            </a:pPr>
            <a:r>
              <a:rPr lang="en-US" sz="2000">
                <a:solidFill>
                  <a:srgbClr val="000000"/>
                </a:solidFill>
              </a:rPr>
              <a:t>The Coach facilitates the self-directed learning of the trainee through:</a:t>
            </a:r>
          </a:p>
          <a:p>
            <a:pPr lvl="1"/>
            <a:r>
              <a:rPr lang="en-US" sz="2000">
                <a:solidFill>
                  <a:srgbClr val="000000"/>
                </a:solidFill>
              </a:rPr>
              <a:t>Questioning</a:t>
            </a:r>
          </a:p>
          <a:p>
            <a:pPr lvl="1"/>
            <a:r>
              <a:rPr lang="en-US" sz="2000">
                <a:solidFill>
                  <a:srgbClr val="000000"/>
                </a:solidFill>
              </a:rPr>
              <a:t>Active listening</a:t>
            </a:r>
          </a:p>
          <a:p>
            <a:pPr lvl="1"/>
            <a:r>
              <a:rPr lang="en-US" sz="2000">
                <a:solidFill>
                  <a:srgbClr val="000000"/>
                </a:solidFill>
              </a:rPr>
              <a:t>Appropriate challenge in a supportive and encouraging climate</a:t>
            </a:r>
          </a:p>
          <a:p>
            <a:pPr lvl="1"/>
            <a:endParaRPr lang="en-US" sz="2000">
              <a:solidFill>
                <a:srgbClr val="000000"/>
              </a:solidFill>
            </a:endParaRPr>
          </a:p>
          <a:p>
            <a:pPr>
              <a:buNone/>
            </a:pPr>
            <a:r>
              <a:rPr lang="en-US" sz="2000">
                <a:solidFill>
                  <a:srgbClr val="000000"/>
                </a:solidFill>
              </a:rPr>
              <a:t>The Trainee strives to increase self-awareness and personal responsibility for learning</a:t>
            </a:r>
          </a:p>
        </p:txBody>
      </p:sp>
    </p:spTree>
    <p:extLst>
      <p:ext uri="{BB962C8B-B14F-4D97-AF65-F5344CB8AC3E}">
        <p14:creationId xmlns:p14="http://schemas.microsoft.com/office/powerpoint/2010/main" val="344329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CA">
                <a:solidFill>
                  <a:srgbClr val="FFFFFF"/>
                </a:solidFill>
              </a:rPr>
              <a:t>Coaching in Medical Education</a:t>
            </a:r>
            <a:endParaRPr lang="en-US">
              <a:solidFill>
                <a:srgbClr val="FFFFFF"/>
              </a:solidFill>
            </a:endParaRPr>
          </a:p>
        </p:txBody>
      </p:sp>
      <p:sp>
        <p:nvSpPr>
          <p:cNvPr id="5" name="Content Placeholder 4"/>
          <p:cNvSpPr>
            <a:spLocks noGrp="1"/>
          </p:cNvSpPr>
          <p:nvPr>
            <p:ph idx="1"/>
          </p:nvPr>
        </p:nvSpPr>
        <p:spPr>
          <a:xfrm>
            <a:off x="6090574" y="801866"/>
            <a:ext cx="5306084" cy="5230634"/>
          </a:xfrm>
        </p:spPr>
        <p:txBody>
          <a:bodyPr anchor="ctr">
            <a:normAutofit/>
          </a:bodyPr>
          <a:lstStyle/>
          <a:p>
            <a:r>
              <a:rPr lang="en-US" sz="2400">
                <a:solidFill>
                  <a:srgbClr val="000000"/>
                </a:solidFill>
              </a:rPr>
              <a:t>Consistent, Longitudinal</a:t>
            </a:r>
          </a:p>
          <a:p>
            <a:r>
              <a:rPr lang="en-US" sz="2400">
                <a:solidFill>
                  <a:srgbClr val="000000"/>
                </a:solidFill>
              </a:rPr>
              <a:t>Built on a relationship of trust</a:t>
            </a:r>
          </a:p>
          <a:p>
            <a:endParaRPr lang="en-CA" sz="2400">
              <a:solidFill>
                <a:srgbClr val="000000"/>
              </a:solidFill>
            </a:endParaRPr>
          </a:p>
          <a:p>
            <a:pPr marL="118872" indent="0">
              <a:buNone/>
            </a:pPr>
            <a:r>
              <a:rPr lang="en-CA" sz="2400">
                <a:solidFill>
                  <a:srgbClr val="000000"/>
                </a:solidFill>
              </a:rPr>
              <a:t>C</a:t>
            </a:r>
            <a:r>
              <a:rPr lang="en-US" sz="2400">
                <a:solidFill>
                  <a:srgbClr val="000000"/>
                </a:solidFill>
              </a:rPr>
              <a:t>OACHES:</a:t>
            </a:r>
          </a:p>
          <a:p>
            <a:r>
              <a:rPr lang="en-US" sz="2400">
                <a:solidFill>
                  <a:srgbClr val="000000"/>
                </a:solidFill>
              </a:rPr>
              <a:t>Understand the system and curriculum</a:t>
            </a:r>
          </a:p>
          <a:p>
            <a:r>
              <a:rPr lang="en-US" sz="2400">
                <a:solidFill>
                  <a:srgbClr val="000000"/>
                </a:solidFill>
              </a:rPr>
              <a:t>Do not need to be experts </a:t>
            </a:r>
          </a:p>
          <a:p>
            <a:r>
              <a:rPr lang="en-US" sz="2400">
                <a:solidFill>
                  <a:srgbClr val="000000"/>
                </a:solidFill>
              </a:rPr>
              <a:t>Facilitate reflection and prioritize goals</a:t>
            </a:r>
          </a:p>
          <a:p>
            <a:r>
              <a:rPr lang="en-US" sz="2400">
                <a:solidFill>
                  <a:srgbClr val="000000"/>
                </a:solidFill>
              </a:rPr>
              <a:t>Active Listening</a:t>
            </a:r>
          </a:p>
        </p:txBody>
      </p:sp>
    </p:spTree>
    <p:extLst>
      <p:ext uri="{BB962C8B-B14F-4D97-AF65-F5344CB8AC3E}">
        <p14:creationId xmlns:p14="http://schemas.microsoft.com/office/powerpoint/2010/main" val="124114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22809-1A2C-EA45-8F81-A4C4C69E350E}"/>
              </a:ext>
            </a:extLst>
          </p:cNvPr>
          <p:cNvSpPr>
            <a:spLocks noGrp="1"/>
          </p:cNvSpPr>
          <p:nvPr>
            <p:ph type="title"/>
          </p:nvPr>
        </p:nvSpPr>
        <p:spPr/>
        <p:txBody>
          <a:bodyPr/>
          <a:lstStyle/>
          <a:p>
            <a:r>
              <a:rPr lang="en-US" dirty="0"/>
              <a:t>Coaching in Medicine is not the Same!</a:t>
            </a:r>
          </a:p>
        </p:txBody>
      </p:sp>
      <p:sp>
        <p:nvSpPr>
          <p:cNvPr id="5" name="Text Placeholder 4">
            <a:extLst>
              <a:ext uri="{FF2B5EF4-FFF2-40B4-BE49-F238E27FC236}">
                <a16:creationId xmlns:a16="http://schemas.microsoft.com/office/drawing/2014/main" id="{DEE9EC11-6541-F648-9FBA-1B5BD5B114B0}"/>
              </a:ext>
            </a:extLst>
          </p:cNvPr>
          <p:cNvSpPr>
            <a:spLocks noGrp="1"/>
          </p:cNvSpPr>
          <p:nvPr>
            <p:ph type="body" idx="1"/>
          </p:nvPr>
        </p:nvSpPr>
        <p:spPr>
          <a:xfrm>
            <a:off x="839788" y="1278732"/>
            <a:ext cx="5157787" cy="823912"/>
          </a:xfrm>
        </p:spPr>
        <p:txBody>
          <a:bodyPr>
            <a:normAutofit/>
          </a:bodyPr>
          <a:lstStyle/>
          <a:p>
            <a:r>
              <a:rPr lang="en-US" sz="2800" dirty="0"/>
              <a:t>The  Music Coach</a:t>
            </a:r>
          </a:p>
        </p:txBody>
      </p:sp>
      <p:sp>
        <p:nvSpPr>
          <p:cNvPr id="6" name="Content Placeholder 5">
            <a:extLst>
              <a:ext uri="{FF2B5EF4-FFF2-40B4-BE49-F238E27FC236}">
                <a16:creationId xmlns:a16="http://schemas.microsoft.com/office/drawing/2014/main" id="{2F266F1B-0256-044B-900F-92D2EAD56F35}"/>
              </a:ext>
            </a:extLst>
          </p:cNvPr>
          <p:cNvSpPr>
            <a:spLocks noGrp="1"/>
          </p:cNvSpPr>
          <p:nvPr>
            <p:ph sz="half" idx="2"/>
          </p:nvPr>
        </p:nvSpPr>
        <p:spPr>
          <a:xfrm>
            <a:off x="839788" y="2131220"/>
            <a:ext cx="5157787" cy="4058443"/>
          </a:xfrm>
        </p:spPr>
        <p:txBody>
          <a:bodyPr>
            <a:normAutofit lnSpcReduction="10000"/>
          </a:bodyPr>
          <a:lstStyle/>
          <a:p>
            <a:r>
              <a:rPr lang="en-US" dirty="0"/>
              <a:t>Trained to be a coach</a:t>
            </a:r>
          </a:p>
          <a:p>
            <a:r>
              <a:rPr lang="en-US" dirty="0"/>
              <a:t>Usually not an ‘expert’ performer</a:t>
            </a:r>
          </a:p>
          <a:p>
            <a:r>
              <a:rPr lang="en-US" dirty="0"/>
              <a:t>Task is to coach the student</a:t>
            </a:r>
          </a:p>
          <a:p>
            <a:r>
              <a:rPr lang="en-US" dirty="0"/>
              <a:t>No ‘third party’</a:t>
            </a:r>
          </a:p>
          <a:p>
            <a:r>
              <a:rPr lang="en-US" dirty="0"/>
              <a:t>Usually paid to coach</a:t>
            </a:r>
          </a:p>
          <a:p>
            <a:r>
              <a:rPr lang="en-US" dirty="0"/>
              <a:t>Usually cannot ‘take over’</a:t>
            </a:r>
          </a:p>
          <a:p>
            <a:r>
              <a:rPr lang="en-US" dirty="0"/>
              <a:t>‘harsh’ environment, highly critical</a:t>
            </a:r>
          </a:p>
          <a:p>
            <a:pPr marL="0" indent="0">
              <a:buNone/>
            </a:pPr>
            <a:endParaRPr lang="en-US" dirty="0"/>
          </a:p>
        </p:txBody>
      </p:sp>
      <p:sp>
        <p:nvSpPr>
          <p:cNvPr id="7" name="Text Placeholder 6">
            <a:extLst>
              <a:ext uri="{FF2B5EF4-FFF2-40B4-BE49-F238E27FC236}">
                <a16:creationId xmlns:a16="http://schemas.microsoft.com/office/drawing/2014/main" id="{0D1980C4-B21B-F44E-88DC-4E6C3EA67B3B}"/>
              </a:ext>
            </a:extLst>
          </p:cNvPr>
          <p:cNvSpPr>
            <a:spLocks noGrp="1"/>
          </p:cNvSpPr>
          <p:nvPr>
            <p:ph type="body" sz="quarter" idx="3"/>
          </p:nvPr>
        </p:nvSpPr>
        <p:spPr>
          <a:xfrm>
            <a:off x="6172200" y="1485900"/>
            <a:ext cx="5183188" cy="645320"/>
          </a:xfrm>
        </p:spPr>
        <p:txBody>
          <a:bodyPr>
            <a:normAutofit/>
          </a:bodyPr>
          <a:lstStyle/>
          <a:p>
            <a:r>
              <a:rPr lang="en-US" sz="2800" dirty="0"/>
              <a:t>The OB/GYN Coach</a:t>
            </a:r>
          </a:p>
        </p:txBody>
      </p:sp>
      <p:sp>
        <p:nvSpPr>
          <p:cNvPr id="8" name="Content Placeholder 7">
            <a:extLst>
              <a:ext uri="{FF2B5EF4-FFF2-40B4-BE49-F238E27FC236}">
                <a16:creationId xmlns:a16="http://schemas.microsoft.com/office/drawing/2014/main" id="{C81A4F9F-6D1C-C74E-8E5C-81711B3DAF41}"/>
              </a:ext>
            </a:extLst>
          </p:cNvPr>
          <p:cNvSpPr>
            <a:spLocks noGrp="1"/>
          </p:cNvSpPr>
          <p:nvPr>
            <p:ph sz="quarter" idx="4"/>
          </p:nvPr>
        </p:nvSpPr>
        <p:spPr>
          <a:xfrm>
            <a:off x="6172200" y="2131220"/>
            <a:ext cx="5183188" cy="4058443"/>
          </a:xfrm>
        </p:spPr>
        <p:txBody>
          <a:bodyPr>
            <a:normAutofit lnSpcReduction="10000"/>
          </a:bodyPr>
          <a:lstStyle/>
          <a:p>
            <a:r>
              <a:rPr lang="en-US" dirty="0"/>
              <a:t>Informal coach (</a:t>
            </a:r>
            <a:r>
              <a:rPr lang="en-US" dirty="0" err="1"/>
              <a:t>ie</a:t>
            </a:r>
            <a:r>
              <a:rPr lang="en-US" dirty="0"/>
              <a:t> not trained)</a:t>
            </a:r>
          </a:p>
          <a:p>
            <a:r>
              <a:rPr lang="en-US" dirty="0"/>
              <a:t>Often an ‘expert’/highly skilled (but not always)</a:t>
            </a:r>
          </a:p>
          <a:p>
            <a:r>
              <a:rPr lang="en-US" dirty="0"/>
              <a:t>Multiple tasks </a:t>
            </a:r>
          </a:p>
          <a:p>
            <a:r>
              <a:rPr lang="en-US" dirty="0"/>
              <a:t>Third party: patients</a:t>
            </a:r>
          </a:p>
          <a:p>
            <a:r>
              <a:rPr lang="en-US" dirty="0"/>
              <a:t>Usually not paid to coach</a:t>
            </a:r>
          </a:p>
          <a:p>
            <a:r>
              <a:rPr lang="en-US" dirty="0"/>
              <a:t>Usually can ‘take over’</a:t>
            </a:r>
          </a:p>
          <a:p>
            <a:r>
              <a:rPr lang="en-US" dirty="0"/>
              <a:t>Nurturing environment, balancing support &amp; challenge</a:t>
            </a:r>
          </a:p>
          <a:p>
            <a:endParaRPr lang="en-US" dirty="0"/>
          </a:p>
        </p:txBody>
      </p:sp>
    </p:spTree>
    <p:extLst>
      <p:ext uri="{BB962C8B-B14F-4D97-AF65-F5344CB8AC3E}">
        <p14:creationId xmlns:p14="http://schemas.microsoft.com/office/powerpoint/2010/main" val="6251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A5CF-2125-C448-9ED4-5AAAB5A91466}"/>
              </a:ext>
            </a:extLst>
          </p:cNvPr>
          <p:cNvSpPr>
            <a:spLocks noGrp="1"/>
          </p:cNvSpPr>
          <p:nvPr>
            <p:ph type="title"/>
          </p:nvPr>
        </p:nvSpPr>
        <p:spPr/>
        <p:txBody>
          <a:bodyPr/>
          <a:lstStyle/>
          <a:p>
            <a:r>
              <a:rPr lang="en-CA" dirty="0"/>
              <a:t>How will coaching help to facilitate CBD?</a:t>
            </a:r>
            <a:endParaRPr lang="en-US" dirty="0"/>
          </a:p>
        </p:txBody>
      </p:sp>
      <p:sp>
        <p:nvSpPr>
          <p:cNvPr id="3" name="Content Placeholder 2">
            <a:extLst>
              <a:ext uri="{FF2B5EF4-FFF2-40B4-BE49-F238E27FC236}">
                <a16:creationId xmlns:a16="http://schemas.microsoft.com/office/drawing/2014/main" id="{103913B8-40D2-624A-BAD9-E0D496E8A19B}"/>
              </a:ext>
            </a:extLst>
          </p:cNvPr>
          <p:cNvSpPr>
            <a:spLocks noGrp="1"/>
          </p:cNvSpPr>
          <p:nvPr>
            <p:ph sz="half" idx="1"/>
          </p:nvPr>
        </p:nvSpPr>
        <p:spPr>
          <a:xfrm>
            <a:off x="838199" y="1473932"/>
            <a:ext cx="5801751" cy="4351338"/>
          </a:xfrm>
        </p:spPr>
        <p:txBody>
          <a:bodyPr/>
          <a:lstStyle/>
          <a:p>
            <a:pPr marL="0" indent="0">
              <a:buNone/>
            </a:pPr>
            <a:r>
              <a:rPr lang="en-US" dirty="0"/>
              <a:t>Improved focus on competency attainment benefits from coaching</a:t>
            </a:r>
          </a:p>
          <a:p>
            <a:r>
              <a:rPr lang="en-US" dirty="0"/>
              <a:t>helping learners self-identify the best path to success</a:t>
            </a:r>
          </a:p>
          <a:p>
            <a:r>
              <a:rPr lang="en-US" dirty="0"/>
              <a:t>Hold learners accountable for identifying and closing gaps in their knowledge, attitudes and skills</a:t>
            </a:r>
          </a:p>
          <a:p>
            <a:r>
              <a:rPr lang="en-US" dirty="0"/>
              <a:t>Contribute to life long learning – continual cycles of reflection and improvement to remain competent</a:t>
            </a:r>
          </a:p>
        </p:txBody>
      </p:sp>
      <p:sp>
        <p:nvSpPr>
          <p:cNvPr id="6" name="Content Placeholder 5">
            <a:extLst>
              <a:ext uri="{FF2B5EF4-FFF2-40B4-BE49-F238E27FC236}">
                <a16:creationId xmlns:a16="http://schemas.microsoft.com/office/drawing/2014/main" id="{AF007FB2-0C87-2448-86F3-82D99481321F}"/>
              </a:ext>
            </a:extLst>
          </p:cNvPr>
          <p:cNvSpPr>
            <a:spLocks noGrp="1"/>
          </p:cNvSpPr>
          <p:nvPr>
            <p:ph sz="half" idx="2"/>
          </p:nvPr>
        </p:nvSpPr>
        <p:spPr>
          <a:xfrm>
            <a:off x="6766560" y="1825625"/>
            <a:ext cx="4262511" cy="4351338"/>
          </a:xfrm>
        </p:spPr>
        <p:txBody>
          <a:bodyPr/>
          <a:lstStyle/>
          <a:p>
            <a:endParaRPr lang="en-US" dirty="0"/>
          </a:p>
        </p:txBody>
      </p:sp>
      <p:pic>
        <p:nvPicPr>
          <p:cNvPr id="4" name="Picture 3">
            <a:extLst>
              <a:ext uri="{FF2B5EF4-FFF2-40B4-BE49-F238E27FC236}">
                <a16:creationId xmlns:a16="http://schemas.microsoft.com/office/drawing/2014/main" id="{BF8B3DF2-C6A4-4A4F-AF76-F3A66162D575}"/>
              </a:ext>
            </a:extLst>
          </p:cNvPr>
          <p:cNvPicPr>
            <a:picLocks noChangeAspect="1"/>
          </p:cNvPicPr>
          <p:nvPr/>
        </p:nvPicPr>
        <p:blipFill>
          <a:blip r:embed="rId2"/>
          <a:stretch>
            <a:fillRect/>
          </a:stretch>
        </p:blipFill>
        <p:spPr>
          <a:xfrm>
            <a:off x="7422272" y="2616994"/>
            <a:ext cx="2946400" cy="2768600"/>
          </a:xfrm>
          <a:prstGeom prst="rect">
            <a:avLst/>
          </a:prstGeom>
        </p:spPr>
      </p:pic>
    </p:spTree>
    <p:extLst>
      <p:ext uri="{BB962C8B-B14F-4D97-AF65-F5344CB8AC3E}">
        <p14:creationId xmlns:p14="http://schemas.microsoft.com/office/powerpoint/2010/main" val="49317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CBD Coaching Model</a:t>
            </a:r>
            <a:endParaRPr lang="en-US" dirty="0"/>
          </a:p>
        </p:txBody>
      </p:sp>
      <p:sp>
        <p:nvSpPr>
          <p:cNvPr id="7" name="TextBox 6"/>
          <p:cNvSpPr txBox="1"/>
          <p:nvPr/>
        </p:nvSpPr>
        <p:spPr>
          <a:xfrm>
            <a:off x="7131050" y="2952750"/>
            <a:ext cx="3409950" cy="1569660"/>
          </a:xfrm>
          <a:prstGeom prst="rect">
            <a:avLst/>
          </a:prstGeom>
          <a:noFill/>
        </p:spPr>
        <p:txBody>
          <a:bodyPr wrap="square" rtlCol="0">
            <a:spAutoFit/>
          </a:bodyPr>
          <a:lstStyle/>
          <a:p>
            <a:r>
              <a:rPr lang="en-CA" sz="2400" dirty="0">
                <a:solidFill>
                  <a:prstClr val="black"/>
                </a:solidFill>
                <a:latin typeface="Verdana" panose="020B0604030504040204" pitchFamily="34" charset="0"/>
                <a:ea typeface="Verdana" panose="020B0604030504040204" pitchFamily="34" charset="0"/>
                <a:cs typeface="Verdana" panose="020B0604030504040204" pitchFamily="34" charset="0"/>
              </a:rPr>
              <a:t>Facilitating learning and development of a residents’ competence</a:t>
            </a:r>
          </a:p>
        </p:txBody>
      </p:sp>
      <p:sp>
        <p:nvSpPr>
          <p:cNvPr id="3" name="Slide Number Placeholder 2"/>
          <p:cNvSpPr>
            <a:spLocks noGrp="1"/>
          </p:cNvSpPr>
          <p:nvPr>
            <p:ph type="sldNum" sz="quarter" idx="12"/>
          </p:nvPr>
        </p:nvSpPr>
        <p:spPr/>
        <p:txBody>
          <a:bodyPr/>
          <a:lstStyle/>
          <a:p>
            <a:fld id="{B035A847-A378-904F-ACB7-6E9049E7A8F5}" type="slidenum">
              <a:rPr lang="en-US" smtClean="0"/>
              <a:pPr/>
              <a:t>8</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527" y="1944783"/>
            <a:ext cx="4489704" cy="4157472"/>
          </a:xfrm>
          <a:prstGeom prst="rect">
            <a:avLst/>
          </a:prstGeom>
        </p:spPr>
      </p:pic>
      <p:pic>
        <p:nvPicPr>
          <p:cNvPr id="8" name="Picture 7">
            <a:extLst>
              <a:ext uri="{FF2B5EF4-FFF2-40B4-BE49-F238E27FC236}">
                <a16:creationId xmlns:a16="http://schemas.microsoft.com/office/drawing/2014/main" id="{FB153F0F-9CD0-BA48-8012-48862EBF7E00}"/>
              </a:ext>
            </a:extLst>
          </p:cNvPr>
          <p:cNvPicPr>
            <a:picLocks noChangeAspect="1"/>
          </p:cNvPicPr>
          <p:nvPr/>
        </p:nvPicPr>
        <p:blipFill>
          <a:blip r:embed="rId5"/>
          <a:stretch>
            <a:fillRect/>
          </a:stretch>
        </p:blipFill>
        <p:spPr>
          <a:xfrm>
            <a:off x="7907361" y="559558"/>
            <a:ext cx="2969905" cy="997100"/>
          </a:xfrm>
          <a:prstGeom prst="rect">
            <a:avLst/>
          </a:prstGeom>
        </p:spPr>
      </p:pic>
    </p:spTree>
    <p:custDataLst>
      <p:tags r:id="rId1"/>
    </p:custDataLst>
    <p:extLst>
      <p:ext uri="{BB962C8B-B14F-4D97-AF65-F5344CB8AC3E}">
        <p14:creationId xmlns:p14="http://schemas.microsoft.com/office/powerpoint/2010/main" val="284470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Coaching in the Moment: </a:t>
            </a:r>
            <a:br>
              <a:rPr lang="en-CA" dirty="0"/>
            </a:br>
            <a:r>
              <a:rPr lang="en-CA" dirty="0"/>
              <a:t>A Process</a:t>
            </a:r>
          </a:p>
        </p:txBody>
      </p:sp>
      <p:sp>
        <p:nvSpPr>
          <p:cNvPr id="3" name="Content Placeholder 2"/>
          <p:cNvSpPr>
            <a:spLocks noGrp="1"/>
          </p:cNvSpPr>
          <p:nvPr>
            <p:ph idx="1"/>
          </p:nvPr>
        </p:nvSpPr>
        <p:spPr>
          <a:xfrm>
            <a:off x="1432336" y="1974942"/>
            <a:ext cx="3100448" cy="2954604"/>
          </a:xfrm>
        </p:spPr>
        <p:txBody>
          <a:bodyPr>
            <a:noAutofit/>
          </a:bodyPr>
          <a:lstStyle/>
          <a:p>
            <a:pPr marL="0" indent="0">
              <a:buClr>
                <a:srgbClr val="F4753C"/>
              </a:buClr>
              <a:buNone/>
            </a:pPr>
            <a:endParaRPr lang="en-CA" sz="2800" b="1" dirty="0">
              <a:solidFill>
                <a:srgbClr val="F4753C"/>
              </a:solidFill>
            </a:endParaRPr>
          </a:p>
          <a:p>
            <a:pPr marL="514350" indent="-514350">
              <a:buClr>
                <a:srgbClr val="9A3324"/>
              </a:buClr>
              <a:buFont typeface="+mj-lt"/>
              <a:buAutoNum type="arabicParenR"/>
            </a:pPr>
            <a:r>
              <a:rPr lang="en-CA" sz="2800" b="1" dirty="0">
                <a:solidFill>
                  <a:srgbClr val="003B5C"/>
                </a:solidFill>
              </a:rPr>
              <a:t>R</a:t>
            </a:r>
            <a:r>
              <a:rPr lang="en-CA" sz="2800" b="1" dirty="0">
                <a:solidFill>
                  <a:srgbClr val="9A3324"/>
                </a:solidFill>
              </a:rPr>
              <a:t>APPORT</a:t>
            </a:r>
          </a:p>
          <a:p>
            <a:pPr marL="514350" indent="-514350">
              <a:buClr>
                <a:srgbClr val="9A3324"/>
              </a:buClr>
              <a:buFont typeface="+mj-lt"/>
              <a:buAutoNum type="arabicParenR"/>
            </a:pPr>
            <a:r>
              <a:rPr lang="en-CA" sz="2800" b="1" dirty="0">
                <a:solidFill>
                  <a:srgbClr val="9A3324"/>
                </a:solidFill>
              </a:rPr>
              <a:t>E</a:t>
            </a:r>
            <a:r>
              <a:rPr lang="en-CA" sz="2800" b="1" dirty="0">
                <a:solidFill>
                  <a:srgbClr val="003B5C"/>
                </a:solidFill>
              </a:rPr>
              <a:t>X</a:t>
            </a:r>
            <a:r>
              <a:rPr lang="en-CA" sz="2800" b="1" dirty="0">
                <a:solidFill>
                  <a:srgbClr val="9A3324"/>
                </a:solidFill>
              </a:rPr>
              <a:t>PECTATIONS</a:t>
            </a:r>
          </a:p>
          <a:p>
            <a:pPr marL="514350" indent="-514350">
              <a:buClr>
                <a:srgbClr val="9A3324"/>
              </a:buClr>
              <a:buFont typeface="+mj-lt"/>
              <a:buAutoNum type="arabicParenR"/>
            </a:pPr>
            <a:r>
              <a:rPr lang="en-CA" sz="2800" b="1" dirty="0">
                <a:solidFill>
                  <a:srgbClr val="003B5C"/>
                </a:solidFill>
              </a:rPr>
              <a:t>O</a:t>
            </a:r>
            <a:r>
              <a:rPr lang="en-CA" sz="2800" b="1" dirty="0">
                <a:solidFill>
                  <a:srgbClr val="9A3324"/>
                </a:solidFill>
              </a:rPr>
              <a:t>BSERVE</a:t>
            </a:r>
          </a:p>
          <a:p>
            <a:pPr marL="514350" indent="-514350">
              <a:buClr>
                <a:srgbClr val="9A3324"/>
              </a:buClr>
              <a:buFont typeface="+mj-lt"/>
              <a:buAutoNum type="arabicParenR"/>
            </a:pPr>
            <a:r>
              <a:rPr lang="en-CA" sz="2800" b="1" dirty="0">
                <a:solidFill>
                  <a:srgbClr val="003B5C"/>
                </a:solidFill>
              </a:rPr>
              <a:t>C</a:t>
            </a:r>
            <a:r>
              <a:rPr lang="en-CA" sz="2800" b="1" dirty="0">
                <a:solidFill>
                  <a:srgbClr val="9A3324"/>
                </a:solidFill>
              </a:rPr>
              <a:t>OACH</a:t>
            </a:r>
          </a:p>
          <a:p>
            <a:pPr marL="514350" indent="-514350">
              <a:buClr>
                <a:srgbClr val="9A3324"/>
              </a:buClr>
              <a:buFont typeface="+mj-lt"/>
              <a:buAutoNum type="arabicParenR"/>
            </a:pPr>
            <a:r>
              <a:rPr lang="en-CA" sz="2800" b="1" dirty="0">
                <a:solidFill>
                  <a:srgbClr val="003B5C"/>
                </a:solidFill>
              </a:rPr>
              <a:t>R</a:t>
            </a:r>
            <a:r>
              <a:rPr lang="en-CA" sz="2800" b="1" dirty="0">
                <a:solidFill>
                  <a:srgbClr val="9A3324"/>
                </a:solidFill>
              </a:rPr>
              <a:t>ECORD</a:t>
            </a:r>
          </a:p>
          <a:p>
            <a:pPr marL="514350" indent="-514350">
              <a:buNone/>
            </a:pPr>
            <a:endParaRPr lang="en-CA" sz="2800" b="1" dirty="0">
              <a:solidFill>
                <a:srgbClr val="F4753C"/>
              </a:solidFill>
            </a:endParaRPr>
          </a:p>
          <a:p>
            <a:endParaRPr lang="en-CA" dirty="0">
              <a:solidFill>
                <a:srgbClr val="F39C3D"/>
              </a:solidFill>
            </a:endParaRPr>
          </a:p>
        </p:txBody>
      </p:sp>
      <p:sp>
        <p:nvSpPr>
          <p:cNvPr id="4" name="TextBox 3"/>
          <p:cNvSpPr txBox="1"/>
          <p:nvPr/>
        </p:nvSpPr>
        <p:spPr>
          <a:xfrm>
            <a:off x="3876675" y="5052847"/>
            <a:ext cx="4438650" cy="1446550"/>
          </a:xfrm>
          <a:prstGeom prst="rect">
            <a:avLst/>
          </a:prstGeom>
          <a:noFill/>
        </p:spPr>
        <p:txBody>
          <a:bodyPr wrap="square" rtlCol="0">
            <a:spAutoFit/>
          </a:bodyPr>
          <a:lstStyle/>
          <a:p>
            <a:pPr algn="ctr"/>
            <a:r>
              <a:rPr lang="en-CA" sz="8800" b="1" dirty="0">
                <a:solidFill>
                  <a:srgbClr val="003B5C"/>
                </a:solidFill>
              </a:rPr>
              <a:t>RX-OCR</a:t>
            </a:r>
          </a:p>
        </p:txBody>
      </p:sp>
      <p:sp>
        <p:nvSpPr>
          <p:cNvPr id="5" name="Slide Number Placeholder 4"/>
          <p:cNvSpPr>
            <a:spLocks noGrp="1"/>
          </p:cNvSpPr>
          <p:nvPr>
            <p:ph type="sldNum" sz="quarter" idx="12"/>
          </p:nvPr>
        </p:nvSpPr>
        <p:spPr/>
        <p:txBody>
          <a:bodyPr/>
          <a:lstStyle/>
          <a:p>
            <a:fld id="{B035A847-A378-904F-ACB7-6E9049E7A8F5}" type="slidenum">
              <a:rPr lang="en-US" smtClean="0"/>
              <a:pPr/>
              <a:t>9</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52" y="3489159"/>
            <a:ext cx="3100448" cy="2743890"/>
          </a:xfrm>
          <a:prstGeom prst="rect">
            <a:avLst/>
          </a:prstGeom>
        </p:spPr>
      </p:pic>
      <p:pic>
        <p:nvPicPr>
          <p:cNvPr id="8" name="Picture 7">
            <a:extLst>
              <a:ext uri="{FF2B5EF4-FFF2-40B4-BE49-F238E27FC236}">
                <a16:creationId xmlns:a16="http://schemas.microsoft.com/office/drawing/2014/main" id="{69B4C248-0205-2F4B-9C33-5C430F18F9FD}"/>
              </a:ext>
            </a:extLst>
          </p:cNvPr>
          <p:cNvPicPr>
            <a:picLocks noChangeAspect="1"/>
          </p:cNvPicPr>
          <p:nvPr/>
        </p:nvPicPr>
        <p:blipFill>
          <a:blip r:embed="rId5"/>
          <a:stretch>
            <a:fillRect/>
          </a:stretch>
        </p:blipFill>
        <p:spPr>
          <a:xfrm>
            <a:off x="7907361" y="559558"/>
            <a:ext cx="2969905" cy="997100"/>
          </a:xfrm>
          <a:prstGeom prst="rect">
            <a:avLst/>
          </a:prstGeom>
        </p:spPr>
      </p:pic>
    </p:spTree>
    <p:custDataLst>
      <p:tags r:id="rId1"/>
    </p:custDataLst>
    <p:extLst>
      <p:ext uri="{BB962C8B-B14F-4D97-AF65-F5344CB8AC3E}">
        <p14:creationId xmlns:p14="http://schemas.microsoft.com/office/powerpoint/2010/main" val="1331415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3191</Words>
  <Application>Microsoft Macintosh PowerPoint</Application>
  <PresentationFormat>Widescreen</PresentationFormat>
  <Paragraphs>292</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Open Sans</vt:lpstr>
      <vt:lpstr>Arial</vt:lpstr>
      <vt:lpstr>Calibri</vt:lpstr>
      <vt:lpstr>Calibri Light</vt:lpstr>
      <vt:lpstr>Verdana</vt:lpstr>
      <vt:lpstr>Office Theme</vt:lpstr>
      <vt:lpstr>Coaching in CBME/CBD: Let’s Make it Practical and Meaningful!</vt:lpstr>
      <vt:lpstr>Learning Objectives</vt:lpstr>
      <vt:lpstr>Coach</vt:lpstr>
      <vt:lpstr>Coaching AND Medical Education</vt:lpstr>
      <vt:lpstr>Coaching in Medical Education</vt:lpstr>
      <vt:lpstr>Coaching in Medicine is not the Same!</vt:lpstr>
      <vt:lpstr>How will coaching help to facilitate CBD?</vt:lpstr>
      <vt:lpstr>CBD Coaching Model</vt:lpstr>
      <vt:lpstr>Coaching in the Moment:  A Process</vt:lpstr>
      <vt:lpstr> Initial Conversation: Rapport  </vt:lpstr>
      <vt:lpstr>Initial Conversation: Expectations</vt:lpstr>
      <vt:lpstr>PowerPoint Presentation</vt:lpstr>
      <vt:lpstr>Observation of Work*</vt:lpstr>
      <vt:lpstr>Observation</vt:lpstr>
      <vt:lpstr>Engage in a Conversation</vt:lpstr>
      <vt:lpstr>Record a Summary </vt:lpstr>
      <vt:lpstr>Feedback conversations that support excellence in coaching….</vt:lpstr>
      <vt:lpstr>PowerPoint Presentation</vt:lpstr>
      <vt:lpstr>Coaching Feedback</vt:lpstr>
      <vt:lpstr>How to Give/Receive Feedback</vt:lpstr>
      <vt:lpstr>Create a Coaching Culture in ob/gyn training</vt:lpstr>
      <vt:lpstr>PowerPoint Presentation</vt:lpstr>
      <vt:lpstr>Growth Mindset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in CBME/CBD: Let’s Make it Practical and Meaningful!</dc:title>
  <dc:creator>Janet Bodley</dc:creator>
  <cp:lastModifiedBy>Janet Bodley</cp:lastModifiedBy>
  <cp:revision>2</cp:revision>
  <dcterms:created xsi:type="dcterms:W3CDTF">2019-11-11T01:13:45Z</dcterms:created>
  <dcterms:modified xsi:type="dcterms:W3CDTF">2019-11-25T20:51:07Z</dcterms:modified>
</cp:coreProperties>
</file>