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theme/themeOverride10.xml" ContentType="application/vnd.openxmlformats-officedocument.themeOverr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37"/>
  </p:notesMasterIdLst>
  <p:sldIdLst>
    <p:sldId id="1453" r:id="rId2"/>
    <p:sldId id="1470" r:id="rId3"/>
    <p:sldId id="1471" r:id="rId4"/>
    <p:sldId id="1477" r:id="rId5"/>
    <p:sldId id="1472" r:id="rId6"/>
    <p:sldId id="1473" r:id="rId7"/>
    <p:sldId id="1474" r:id="rId8"/>
    <p:sldId id="1475" r:id="rId9"/>
    <p:sldId id="1483" r:id="rId10"/>
    <p:sldId id="1461" r:id="rId11"/>
    <p:sldId id="1462" r:id="rId12"/>
    <p:sldId id="1468" r:id="rId13"/>
    <p:sldId id="1469" r:id="rId14"/>
    <p:sldId id="1486" r:id="rId15"/>
    <p:sldId id="1463" r:id="rId16"/>
    <p:sldId id="1467" r:id="rId17"/>
    <p:sldId id="1482" r:id="rId18"/>
    <p:sldId id="1485" r:id="rId19"/>
    <p:sldId id="1412" r:id="rId20"/>
    <p:sldId id="1487" r:id="rId21"/>
    <p:sldId id="1488" r:id="rId22"/>
    <p:sldId id="1478" r:id="rId23"/>
    <p:sldId id="1479" r:id="rId24"/>
    <p:sldId id="1480" r:id="rId25"/>
    <p:sldId id="1481" r:id="rId26"/>
    <p:sldId id="1419" r:id="rId27"/>
    <p:sldId id="1421" r:id="rId28"/>
    <p:sldId id="1350" r:id="rId29"/>
    <p:sldId id="1353" r:id="rId30"/>
    <p:sldId id="1354" r:id="rId31"/>
    <p:sldId id="1355" r:id="rId32"/>
    <p:sldId id="1356" r:id="rId33"/>
    <p:sldId id="1407" r:id="rId34"/>
    <p:sldId id="1433" r:id="rId35"/>
    <p:sldId id="1476" r:id="rId36"/>
  </p:sldIdLst>
  <p:sldSz cx="9144000" cy="6858000" type="screen4x3"/>
  <p:notesSz cx="6858000" cy="9144000"/>
  <p:defaultTextStyle>
    <a:defPPr>
      <a:defRPr lang="en-GB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33"/>
    <a:srgbClr val="FF66FF"/>
    <a:srgbClr val="33CCFF"/>
    <a:srgbClr val="CC6600"/>
    <a:srgbClr val="FFFF00"/>
    <a:srgbClr val="009900"/>
    <a:srgbClr val="FFFF99"/>
    <a:srgbClr val="FF3300"/>
    <a:srgbClr val="99003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7" autoAdjust="0"/>
    <p:restoredTop sz="93705" autoAdjust="0"/>
  </p:normalViewPr>
  <p:slideViewPr>
    <p:cSldViewPr>
      <p:cViewPr varScale="1">
        <p:scale>
          <a:sx n="86" d="100"/>
          <a:sy n="86" d="100"/>
        </p:scale>
        <p:origin x="-166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ABSTRACTS\AIUM%20Apr-2019%20Orlando\Summary%20of%20all%2010p%20SGA%20rate%20by%20BORN%20and%20SB%20data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1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1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Nir\MyArticles\GrowthCurvesProject\Summary%20of%20all%20curves.xlsx" TargetMode="External"/><Relationship Id="rId1" Type="http://schemas.openxmlformats.org/officeDocument/2006/relationships/themeOverride" Target="../theme/themeOverride12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Consensus%20panel\Data\Summary%20of%20all%2010p%20SGA%20rate%20by%20BORN%20and%20SB%20data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Consensus%20panel\Data\Summary%20of%20all%2010p%20SGA%20rate%20by%20BORN%20and%20SB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Consensus%20panel\Data\Summary%20of%20all%2010p%20SGA%20rate%20by%20BORN%20and%20SB%20data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Consensus%20panel\Data\Summary%20of%20all%2010p%20SGA%20rate%20by%20BORN%20and%20SB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ir\MyArticles\GrowthCurvesProject\AllGrowthCurves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412"/>
          <c:y val="2.9894955139631751E-2"/>
          <c:w val="0.81488707805296157"/>
          <c:h val="0.83412114188636743"/>
        </c:manualLayout>
      </c:layout>
      <c:scatterChart>
        <c:scatterStyle val="smoothMarker"/>
        <c:ser>
          <c:idx val="1"/>
          <c:order val="0"/>
          <c:tx>
            <c:strRef>
              <c:f>Summary10p!$C$1</c:f>
              <c:strCache>
                <c:ptCount val="1"/>
                <c:pt idx="0">
                  <c:v>NICHDwhite</c:v>
                </c:pt>
              </c:strCache>
            </c:strRef>
          </c:tx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Summary10p!$C$2:$C$20</c:f>
              <c:numCache>
                <c:formatCode>General</c:formatCode>
                <c:ptCount val="19"/>
                <c:pt idx="0">
                  <c:v>417</c:v>
                </c:pt>
                <c:pt idx="1">
                  <c:v>495</c:v>
                </c:pt>
                <c:pt idx="2">
                  <c:v>583</c:v>
                </c:pt>
                <c:pt idx="3">
                  <c:v>682</c:v>
                </c:pt>
                <c:pt idx="4">
                  <c:v>791</c:v>
                </c:pt>
                <c:pt idx="5">
                  <c:v>912</c:v>
                </c:pt>
                <c:pt idx="6">
                  <c:v>1045</c:v>
                </c:pt>
                <c:pt idx="7">
                  <c:v>1188</c:v>
                </c:pt>
                <c:pt idx="8">
                  <c:v>1343</c:v>
                </c:pt>
                <c:pt idx="9">
                  <c:v>1509</c:v>
                </c:pt>
                <c:pt idx="10">
                  <c:v>1686</c:v>
                </c:pt>
                <c:pt idx="11">
                  <c:v>1869</c:v>
                </c:pt>
                <c:pt idx="12">
                  <c:v>2058</c:v>
                </c:pt>
                <c:pt idx="13">
                  <c:v>2247</c:v>
                </c:pt>
                <c:pt idx="14">
                  <c:v>2432</c:v>
                </c:pt>
                <c:pt idx="15">
                  <c:v>2609</c:v>
                </c:pt>
                <c:pt idx="16">
                  <c:v>2777</c:v>
                </c:pt>
                <c:pt idx="17">
                  <c:v>2934</c:v>
                </c:pt>
                <c:pt idx="18">
                  <c:v>3080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Summary10p!$F$1</c:f>
              <c:strCache>
                <c:ptCount val="1"/>
                <c:pt idx="0">
                  <c:v>IG21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Summary10p!$F$2:$F$20</c:f>
              <c:numCache>
                <c:formatCode>General</c:formatCode>
                <c:ptCount val="19"/>
                <c:pt idx="0">
                  <c:v>481</c:v>
                </c:pt>
                <c:pt idx="1">
                  <c:v>538</c:v>
                </c:pt>
                <c:pt idx="2">
                  <c:v>602</c:v>
                </c:pt>
                <c:pt idx="3">
                  <c:v>675</c:v>
                </c:pt>
                <c:pt idx="4">
                  <c:v>757</c:v>
                </c:pt>
                <c:pt idx="5">
                  <c:v>848</c:v>
                </c:pt>
                <c:pt idx="6">
                  <c:v>951</c:v>
                </c:pt>
                <c:pt idx="7">
                  <c:v>1064</c:v>
                </c:pt>
                <c:pt idx="8">
                  <c:v>1189</c:v>
                </c:pt>
                <c:pt idx="9">
                  <c:v>1325</c:v>
                </c:pt>
                <c:pt idx="10">
                  <c:v>1472</c:v>
                </c:pt>
                <c:pt idx="11">
                  <c:v>1630</c:v>
                </c:pt>
                <c:pt idx="12">
                  <c:v>1796</c:v>
                </c:pt>
                <c:pt idx="13">
                  <c:v>1969</c:v>
                </c:pt>
                <c:pt idx="14">
                  <c:v>2146</c:v>
                </c:pt>
                <c:pt idx="15">
                  <c:v>2323</c:v>
                </c:pt>
                <c:pt idx="16">
                  <c:v>2496</c:v>
                </c:pt>
                <c:pt idx="17">
                  <c:v>2658</c:v>
                </c:pt>
                <c:pt idx="18">
                  <c:v>2805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Summary10p!$G$1</c:f>
              <c:strCache>
                <c:ptCount val="1"/>
                <c:pt idx="0">
                  <c:v>WHO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Summary10p!$G$2:$G$20</c:f>
              <c:numCache>
                <c:formatCode>0</c:formatCode>
                <c:ptCount val="19"/>
                <c:pt idx="0">
                  <c:v>412</c:v>
                </c:pt>
                <c:pt idx="1">
                  <c:v>489</c:v>
                </c:pt>
                <c:pt idx="2">
                  <c:v>576</c:v>
                </c:pt>
                <c:pt idx="3">
                  <c:v>673</c:v>
                </c:pt>
                <c:pt idx="4">
                  <c:v>780</c:v>
                </c:pt>
                <c:pt idx="5">
                  <c:v>898</c:v>
                </c:pt>
                <c:pt idx="6">
                  <c:v>1026</c:v>
                </c:pt>
                <c:pt idx="7">
                  <c:v>1165</c:v>
                </c:pt>
                <c:pt idx="8">
                  <c:v>1313</c:v>
                </c:pt>
                <c:pt idx="9">
                  <c:v>1470</c:v>
                </c:pt>
                <c:pt idx="10">
                  <c:v>1635</c:v>
                </c:pt>
                <c:pt idx="11">
                  <c:v>1807</c:v>
                </c:pt>
                <c:pt idx="12">
                  <c:v>1985</c:v>
                </c:pt>
                <c:pt idx="13">
                  <c:v>2167</c:v>
                </c:pt>
                <c:pt idx="14">
                  <c:v>2352</c:v>
                </c:pt>
                <c:pt idx="15">
                  <c:v>2537</c:v>
                </c:pt>
                <c:pt idx="16">
                  <c:v>2723</c:v>
                </c:pt>
                <c:pt idx="17">
                  <c:v>2905</c:v>
                </c:pt>
                <c:pt idx="18">
                  <c:v>3084</c:v>
                </c:pt>
              </c:numCache>
            </c:numRef>
          </c:yVal>
          <c:smooth val="1"/>
        </c:ser>
        <c:axId val="175692416"/>
        <c:axId val="187294464"/>
      </c:scatterChart>
      <c:valAx>
        <c:axId val="175692416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7294464"/>
        <c:crosses val="autoZero"/>
        <c:crossBetween val="midCat"/>
        <c:majorUnit val="2"/>
      </c:valAx>
      <c:valAx>
        <c:axId val="187294464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5692416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7340288"/>
        <c:axId val="187341824"/>
      </c:scatterChart>
      <c:valAx>
        <c:axId val="187340288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7341824"/>
        <c:crosses val="autoZero"/>
        <c:crossBetween val="midCat"/>
        <c:majorUnit val="2"/>
      </c:valAx>
      <c:valAx>
        <c:axId val="187341824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7340288"/>
        <c:crosses val="autoZero"/>
        <c:crossBetween val="midCat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9020032"/>
        <c:axId val="189021568"/>
      </c:scatterChart>
      <c:valAx>
        <c:axId val="189020032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9021568"/>
        <c:crosses val="autoZero"/>
        <c:crossBetween val="midCat"/>
        <c:majorUnit val="2"/>
      </c:valAx>
      <c:valAx>
        <c:axId val="189021568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020032"/>
        <c:crosses val="autoZero"/>
        <c:crossBetween val="midCat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9032704"/>
        <c:axId val="189042688"/>
      </c:scatterChart>
      <c:valAx>
        <c:axId val="189032704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9042688"/>
        <c:crosses val="autoZero"/>
        <c:crossBetween val="midCat"/>
        <c:majorUnit val="2"/>
      </c:valAx>
      <c:valAx>
        <c:axId val="189042688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032704"/>
        <c:crosses val="autoZero"/>
        <c:crossBetween val="midCat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9049472"/>
        <c:axId val="189059456"/>
      </c:scatterChart>
      <c:valAx>
        <c:axId val="189049472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9059456"/>
        <c:crosses val="autoZero"/>
        <c:crossBetween val="midCat"/>
        <c:majorUnit val="2"/>
      </c:valAx>
      <c:valAx>
        <c:axId val="189059456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049472"/>
        <c:crosses val="autoZero"/>
        <c:crossBetween val="midCat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9066240"/>
        <c:axId val="189068032"/>
      </c:scatterChart>
      <c:valAx>
        <c:axId val="189066240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9068032"/>
        <c:crosses val="autoZero"/>
        <c:crossBetween val="midCat"/>
        <c:majorUnit val="2"/>
      </c:valAx>
      <c:valAx>
        <c:axId val="189068032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066240"/>
        <c:crosses val="autoZero"/>
        <c:crossBetween val="midCat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9865344"/>
        <c:axId val="189883520"/>
      </c:scatterChart>
      <c:valAx>
        <c:axId val="189865344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9883520"/>
        <c:crosses val="autoZero"/>
        <c:crossBetween val="midCat"/>
        <c:majorUnit val="2"/>
      </c:valAx>
      <c:valAx>
        <c:axId val="189883520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9865344"/>
        <c:crosses val="autoZero"/>
        <c:crossBetween val="midCat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84276677758377"/>
          <c:y val="3.2370218843857691E-2"/>
          <c:w val="0.80157233222416235"/>
          <c:h val="0.85229821204206568"/>
        </c:manualLayout>
      </c:layout>
      <c:barChart>
        <c:barDir val="col"/>
        <c:grouping val="clustered"/>
        <c:ser>
          <c:idx val="3"/>
          <c:order val="0"/>
          <c:tx>
            <c:strRef>
              <c:f>SGArateSummary!$E$2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SGArateSummary!$E$3:$E$6</c:f>
              <c:numCache>
                <c:formatCode>0.0%</c:formatCode>
                <c:ptCount val="4"/>
                <c:pt idx="0">
                  <c:v>0.15195016549191248</c:v>
                </c:pt>
                <c:pt idx="1">
                  <c:v>0.12072241557708598</c:v>
                </c:pt>
                <c:pt idx="2">
                  <c:v>0.20688428706923823</c:v>
                </c:pt>
                <c:pt idx="3">
                  <c:v>0.1859344894026978</c:v>
                </c:pt>
              </c:numCache>
            </c:numRef>
          </c:val>
        </c:ser>
        <c:axId val="189982592"/>
        <c:axId val="189984128"/>
      </c:barChart>
      <c:catAx>
        <c:axId val="18998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89984128"/>
        <c:crosses val="autoZero"/>
        <c:auto val="1"/>
        <c:lblAlgn val="ctr"/>
        <c:lblOffset val="100"/>
      </c:catAx>
      <c:valAx>
        <c:axId val="189984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9982592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261641719471259"/>
          <c:y val="3.2370218843857691E-2"/>
          <c:w val="0.80738358280528699"/>
          <c:h val="0.85229821204206535"/>
        </c:manualLayout>
      </c:layout>
      <c:barChart>
        <c:barDir val="col"/>
        <c:grouping val="clustered"/>
        <c:ser>
          <c:idx val="0"/>
          <c:order val="0"/>
          <c:tx>
            <c:strRef>
              <c:f>SGArateSummary!$B$2</c:f>
              <c:strCache>
                <c:ptCount val="1"/>
                <c:pt idx="0">
                  <c:v>Hadlock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SGArateSummary!$B$3:$B$6</c:f>
              <c:numCache>
                <c:formatCode>0.0%</c:formatCode>
                <c:ptCount val="4"/>
                <c:pt idx="0">
                  <c:v>0.11892875600664173</c:v>
                </c:pt>
                <c:pt idx="1">
                  <c:v>9.2493650644341938E-2</c:v>
                </c:pt>
                <c:pt idx="2">
                  <c:v>0.16548766993360722</c:v>
                </c:pt>
                <c:pt idx="3">
                  <c:v>0.14626029076896147</c:v>
                </c:pt>
              </c:numCache>
            </c:numRef>
          </c:val>
        </c:ser>
        <c:axId val="190434304"/>
        <c:axId val="190456576"/>
      </c:barChart>
      <c:catAx>
        <c:axId val="190434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0456576"/>
        <c:crosses val="autoZero"/>
        <c:auto val="1"/>
        <c:lblAlgn val="ctr"/>
        <c:lblOffset val="100"/>
      </c:catAx>
      <c:valAx>
        <c:axId val="190456576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434304"/>
        <c:crosses val="autoZero"/>
        <c:crossBetween val="between"/>
        <c:majorUnit val="0.05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84276677758377"/>
          <c:y val="3.2370218843857691E-2"/>
          <c:w val="0.80157233222416235"/>
          <c:h val="0.85229821204206579"/>
        </c:manualLayout>
      </c:layout>
      <c:barChart>
        <c:barDir val="col"/>
        <c:grouping val="clustered"/>
        <c:ser>
          <c:idx val="2"/>
          <c:order val="0"/>
          <c:tx>
            <c:strRef>
              <c:f>SGArateSummary!$D$2</c:f>
              <c:strCache>
                <c:ptCount val="1"/>
                <c:pt idx="0">
                  <c:v>IG21</c:v>
                </c:pt>
              </c:strCache>
            </c:strRef>
          </c:tx>
          <c:spPr>
            <a:solidFill>
              <a:srgbClr val="333399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SGArateSummary!$D$3:$D$6</c:f>
              <c:numCache>
                <c:formatCode>0.0%</c:formatCode>
                <c:ptCount val="4"/>
                <c:pt idx="0">
                  <c:v>4.5749441945877004E-2</c:v>
                </c:pt>
                <c:pt idx="1">
                  <c:v>3.5151914213150219E-2</c:v>
                </c:pt>
                <c:pt idx="2">
                  <c:v>6.3902940246601397E-2</c:v>
                </c:pt>
                <c:pt idx="3">
                  <c:v>6.0606060606060622E-2</c:v>
                </c:pt>
              </c:numCache>
            </c:numRef>
          </c:val>
        </c:ser>
        <c:axId val="190488960"/>
        <c:axId val="190490496"/>
      </c:barChart>
      <c:catAx>
        <c:axId val="190488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0490496"/>
        <c:crosses val="autoZero"/>
        <c:auto val="1"/>
        <c:lblAlgn val="ctr"/>
        <c:lblOffset val="100"/>
      </c:catAx>
      <c:valAx>
        <c:axId val="190490496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488960"/>
        <c:crosses val="autoZero"/>
        <c:crossBetween val="between"/>
        <c:majorUnit val="0.05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0923911054005292"/>
          <c:y val="3.2370218843857726E-2"/>
          <c:w val="0.79076088945994716"/>
          <c:h val="0.85229821204206546"/>
        </c:manualLayout>
      </c:layout>
      <c:barChart>
        <c:barDir val="col"/>
        <c:grouping val="clustered"/>
        <c:ser>
          <c:idx val="1"/>
          <c:order val="0"/>
          <c:tx>
            <c:strRef>
              <c:f>SGArateSummary!$C$2</c:f>
              <c:strCache>
                <c:ptCount val="1"/>
                <c:pt idx="0">
                  <c:v>NICHD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SGArateSummary!$C$3:$C$6</c:f>
              <c:numCache>
                <c:formatCode>0.0%</c:formatCode>
                <c:ptCount val="4"/>
                <c:pt idx="0" formatCode="0.00%">
                  <c:v>0.12000000000000002</c:v>
                </c:pt>
                <c:pt idx="1">
                  <c:v>0.13100000000000001</c:v>
                </c:pt>
                <c:pt idx="2">
                  <c:v>9.9000000000000046E-2</c:v>
                </c:pt>
                <c:pt idx="3">
                  <c:v>0.1</c:v>
                </c:pt>
              </c:numCache>
            </c:numRef>
          </c:val>
        </c:ser>
        <c:axId val="190526976"/>
        <c:axId val="190528512"/>
      </c:barChart>
      <c:catAx>
        <c:axId val="19052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0528512"/>
        <c:crosses val="autoZero"/>
        <c:auto val="1"/>
        <c:lblAlgn val="ctr"/>
        <c:lblOffset val="100"/>
      </c:catAx>
      <c:valAx>
        <c:axId val="190528512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526976"/>
        <c:crosses val="autoZero"/>
        <c:crossBetween val="between"/>
        <c:majorUnit val="5.0000000000000024E-2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98214784"/>
        <c:axId val="198216320"/>
      </c:scatterChart>
      <c:valAx>
        <c:axId val="198214784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98216320"/>
        <c:crosses val="autoZero"/>
        <c:crossBetween val="midCat"/>
        <c:majorUnit val="2"/>
      </c:valAx>
      <c:valAx>
        <c:axId val="198216320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98214784"/>
        <c:crosses val="autoZero"/>
        <c:crossBetween val="midCat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84276677758377"/>
          <c:y val="3.2370218843857691E-2"/>
          <c:w val="0.80157233222416235"/>
          <c:h val="0.85229821204206579"/>
        </c:manualLayout>
      </c:layout>
      <c:barChart>
        <c:barDir val="col"/>
        <c:grouping val="clustered"/>
        <c:ser>
          <c:idx val="3"/>
          <c:order val="0"/>
          <c:tx>
            <c:strRef>
              <c:f>SGArateSummary!$E$2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SGArateSummary!$E$3:$E$6</c:f>
              <c:numCache>
                <c:formatCode>0.0%</c:formatCode>
                <c:ptCount val="4"/>
                <c:pt idx="0">
                  <c:v>0.15195016549191251</c:v>
                </c:pt>
                <c:pt idx="1">
                  <c:v>0.120722415577086</c:v>
                </c:pt>
                <c:pt idx="2">
                  <c:v>0.20688428706923825</c:v>
                </c:pt>
                <c:pt idx="3">
                  <c:v>0.18593448940269788</c:v>
                </c:pt>
              </c:numCache>
            </c:numRef>
          </c:val>
        </c:ser>
        <c:axId val="190663680"/>
        <c:axId val="190665472"/>
      </c:barChart>
      <c:catAx>
        <c:axId val="190663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0665472"/>
        <c:crosses val="autoZero"/>
        <c:auto val="1"/>
        <c:lblAlgn val="ctr"/>
        <c:lblOffset val="100"/>
      </c:catAx>
      <c:valAx>
        <c:axId val="190665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663680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9261641719471259"/>
          <c:y val="3.2370218843857691E-2"/>
          <c:w val="0.80738358280528688"/>
          <c:h val="0.85229821204206546"/>
        </c:manualLayout>
      </c:layout>
      <c:barChart>
        <c:barDir val="col"/>
        <c:grouping val="clustered"/>
        <c:ser>
          <c:idx val="0"/>
          <c:order val="0"/>
          <c:tx>
            <c:strRef>
              <c:f>SGArateSummary!$B$2</c:f>
              <c:strCache>
                <c:ptCount val="1"/>
                <c:pt idx="0">
                  <c:v>Hadlock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SGArateSummary!$B$3:$B$6</c:f>
              <c:numCache>
                <c:formatCode>0.0%</c:formatCode>
                <c:ptCount val="4"/>
                <c:pt idx="0">
                  <c:v>0.11892875600664174</c:v>
                </c:pt>
                <c:pt idx="1">
                  <c:v>9.249365064434191E-2</c:v>
                </c:pt>
                <c:pt idx="2">
                  <c:v>0.1654876699336072</c:v>
                </c:pt>
                <c:pt idx="3">
                  <c:v>0.14626029076896152</c:v>
                </c:pt>
              </c:numCache>
            </c:numRef>
          </c:val>
        </c:ser>
        <c:axId val="190706048"/>
        <c:axId val="190707584"/>
      </c:barChart>
      <c:catAx>
        <c:axId val="190706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0707584"/>
        <c:crosses val="autoZero"/>
        <c:auto val="1"/>
        <c:lblAlgn val="ctr"/>
        <c:lblOffset val="100"/>
      </c:catAx>
      <c:valAx>
        <c:axId val="190707584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706048"/>
        <c:crosses val="autoZero"/>
        <c:crossBetween val="between"/>
        <c:majorUnit val="0.05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0923911054005295"/>
          <c:y val="3.2370218843857733E-2"/>
          <c:w val="0.79076088945994716"/>
          <c:h val="0.85229821204206568"/>
        </c:manualLayout>
      </c:layout>
      <c:barChart>
        <c:barDir val="col"/>
        <c:grouping val="clustered"/>
        <c:ser>
          <c:idx val="1"/>
          <c:order val="0"/>
          <c:tx>
            <c:strRef>
              <c:f>SGArateSummary!$C$2</c:f>
              <c:strCache>
                <c:ptCount val="1"/>
                <c:pt idx="0">
                  <c:v>NICHD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SGArateSummary!$C$3:$C$6</c:f>
              <c:numCache>
                <c:formatCode>0.0%</c:formatCode>
                <c:ptCount val="4"/>
                <c:pt idx="0" formatCode="0.00%">
                  <c:v>0.12000000000000002</c:v>
                </c:pt>
                <c:pt idx="1">
                  <c:v>0.13100000000000001</c:v>
                </c:pt>
                <c:pt idx="2">
                  <c:v>9.9000000000000046E-2</c:v>
                </c:pt>
                <c:pt idx="3">
                  <c:v>0.1</c:v>
                </c:pt>
              </c:numCache>
            </c:numRef>
          </c:val>
        </c:ser>
        <c:axId val="190850560"/>
        <c:axId val="190852096"/>
      </c:barChart>
      <c:catAx>
        <c:axId val="190850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0852096"/>
        <c:crosses val="autoZero"/>
        <c:auto val="1"/>
        <c:lblAlgn val="ctr"/>
        <c:lblOffset val="100"/>
      </c:catAx>
      <c:valAx>
        <c:axId val="190852096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0850560"/>
        <c:crosses val="autoZero"/>
        <c:crossBetween val="between"/>
        <c:majorUnit val="5.0000000000000024E-2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515650426888603"/>
          <c:y val="3.2370218843857691E-2"/>
          <c:w val="0.86520632219474369"/>
          <c:h val="0.85229821204206491"/>
        </c:manualLayout>
      </c:layout>
      <c:barChart>
        <c:barDir val="col"/>
        <c:grouping val="clustered"/>
        <c:ser>
          <c:idx val="0"/>
          <c:order val="0"/>
          <c:tx>
            <c:v>Overall</c:v>
          </c:tx>
          <c:spPr>
            <a:solidFill>
              <a:srgbClr val="333399"/>
            </a:solidFill>
            <a:ln>
              <a:solidFill>
                <a:srgbClr val="000000"/>
              </a:solidFill>
            </a:ln>
          </c:spPr>
          <c:cat>
            <c:strRef>
              <c:f>(SGArate!$B$13,SGArate!$F$13:$I$13)</c:f>
              <c:strCache>
                <c:ptCount val="5"/>
                <c:pt idx="0">
                  <c:v>Hadlock</c:v>
                </c:pt>
                <c:pt idx="1">
                  <c:v>IG21</c:v>
                </c:pt>
                <c:pt idx="2">
                  <c:v>WHO</c:v>
                </c:pt>
                <c:pt idx="3">
                  <c:v>Kramer</c:v>
                </c:pt>
                <c:pt idx="4">
                  <c:v>Brenner</c:v>
                </c:pt>
              </c:strCache>
            </c:strRef>
          </c:cat>
          <c:val>
            <c:numRef>
              <c:f>(SGArate!$B$18,SGArate!$F$18:$I$18)</c:f>
              <c:numCache>
                <c:formatCode>0.0%</c:formatCode>
                <c:ptCount val="5"/>
                <c:pt idx="0">
                  <c:v>9.5231601436428934E-2</c:v>
                </c:pt>
                <c:pt idx="1">
                  <c:v>4.2547388517659851E-2</c:v>
                </c:pt>
                <c:pt idx="2">
                  <c:v>0.11957361698259017</c:v>
                </c:pt>
                <c:pt idx="3">
                  <c:v>8.8390381380971897E-2</c:v>
                </c:pt>
                <c:pt idx="4">
                  <c:v>3.0069548615846195E-2</c:v>
                </c:pt>
              </c:numCache>
            </c:numRef>
          </c:val>
        </c:ser>
        <c:ser>
          <c:idx val="1"/>
          <c:order val="1"/>
          <c:tx>
            <c:v>Preterm</c:v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cat>
            <c:strRef>
              <c:f>(SGArate!$B$13,SGArate!$F$13:$I$13)</c:f>
              <c:strCache>
                <c:ptCount val="5"/>
                <c:pt idx="0">
                  <c:v>Hadlock</c:v>
                </c:pt>
                <c:pt idx="1">
                  <c:v>IG21</c:v>
                </c:pt>
                <c:pt idx="2">
                  <c:v>WHO</c:v>
                </c:pt>
                <c:pt idx="3">
                  <c:v>Kramer</c:v>
                </c:pt>
                <c:pt idx="4">
                  <c:v>Brenner</c:v>
                </c:pt>
              </c:strCache>
            </c:strRef>
          </c:cat>
          <c:val>
            <c:numRef>
              <c:f>(SGArate!$B$19,SGArate!$F$19:$I$19)</c:f>
              <c:numCache>
                <c:formatCode>0.00%</c:formatCode>
                <c:ptCount val="5"/>
                <c:pt idx="0">
                  <c:v>0.21900000000000011</c:v>
                </c:pt>
                <c:pt idx="1">
                  <c:v>0.15700000000000011</c:v>
                </c:pt>
                <c:pt idx="2">
                  <c:v>0.2410000000000001</c:v>
                </c:pt>
                <c:pt idx="3">
                  <c:v>0.111</c:v>
                </c:pt>
                <c:pt idx="4">
                  <c:v>7.0999999999999994E-2</c:v>
                </c:pt>
              </c:numCache>
            </c:numRef>
          </c:val>
        </c:ser>
        <c:axId val="198254592"/>
        <c:axId val="198256128"/>
      </c:barChart>
      <c:catAx>
        <c:axId val="19825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98256128"/>
        <c:crosses val="autoZero"/>
        <c:auto val="1"/>
        <c:lblAlgn val="ctr"/>
        <c:lblOffset val="100"/>
      </c:catAx>
      <c:valAx>
        <c:axId val="198256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Rate of SGA (%)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982545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7927927927927954"/>
          <c:y val="4.1484839066169357E-2"/>
          <c:w val="0.16798881558724096"/>
          <c:h val="0.12939494405304602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</c:chart>
  <c:spPr>
    <a:solidFill>
      <a:srgbClr val="FFFFFF"/>
    </a:solidFill>
    <a:ln>
      <a:noFill/>
    </a:ln>
  </c:sp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418"/>
          <c:y val="2.9894955139631748E-2"/>
          <c:w val="0.81488707805296157"/>
          <c:h val="0.83412114188636732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ser>
          <c:idx val="6"/>
          <c:order val="1"/>
          <c:tx>
            <c:v>Kramer</c:v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Summary10p!$H$2:$H$20</c:f>
              <c:numCache>
                <c:formatCode>0</c:formatCode>
                <c:ptCount val="19"/>
                <c:pt idx="0">
                  <c:v>393</c:v>
                </c:pt>
                <c:pt idx="1">
                  <c:v>462.5</c:v>
                </c:pt>
                <c:pt idx="2">
                  <c:v>530</c:v>
                </c:pt>
                <c:pt idx="3">
                  <c:v>597.5</c:v>
                </c:pt>
                <c:pt idx="4">
                  <c:v>665.5</c:v>
                </c:pt>
                <c:pt idx="5">
                  <c:v>740</c:v>
                </c:pt>
                <c:pt idx="6">
                  <c:v>827.5</c:v>
                </c:pt>
                <c:pt idx="7">
                  <c:v>933.5</c:v>
                </c:pt>
                <c:pt idx="8">
                  <c:v>1060.5</c:v>
                </c:pt>
                <c:pt idx="9">
                  <c:v>1213.5</c:v>
                </c:pt>
                <c:pt idx="10">
                  <c:v>1395</c:v>
                </c:pt>
                <c:pt idx="11">
                  <c:v>1598</c:v>
                </c:pt>
                <c:pt idx="12">
                  <c:v>1817</c:v>
                </c:pt>
                <c:pt idx="13">
                  <c:v>2044.5</c:v>
                </c:pt>
                <c:pt idx="14">
                  <c:v>2274</c:v>
                </c:pt>
                <c:pt idx="15">
                  <c:v>2502</c:v>
                </c:pt>
                <c:pt idx="16">
                  <c:v>2712</c:v>
                </c:pt>
                <c:pt idx="17">
                  <c:v>2883.5</c:v>
                </c:pt>
                <c:pt idx="18">
                  <c:v>3017</c:v>
                </c:pt>
              </c:numCache>
            </c:numRef>
          </c:yVal>
          <c:smooth val="1"/>
        </c:ser>
        <c:axId val="198786432"/>
        <c:axId val="200234496"/>
      </c:scatterChart>
      <c:valAx>
        <c:axId val="198786432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0234496"/>
        <c:crosses val="autoZero"/>
        <c:crossBetween val="midCat"/>
        <c:majorUnit val="2"/>
      </c:valAx>
      <c:valAx>
        <c:axId val="200234496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8786432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36024117998412"/>
          <c:y val="2.9894955139631748E-2"/>
          <c:w val="0.81488707805296157"/>
          <c:h val="0.83412114188636743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spPr>
            <a:ln w="76200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axId val="202409088"/>
        <c:axId val="202411008"/>
      </c:scatterChart>
      <c:valAx>
        <c:axId val="202409088"/>
        <c:scaling>
          <c:orientation val="minMax"/>
          <c:max val="40"/>
          <c:min val="22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411008"/>
        <c:crosses val="autoZero"/>
        <c:crossBetween val="midCat"/>
        <c:majorUnit val="2"/>
      </c:valAx>
      <c:valAx>
        <c:axId val="202411008"/>
        <c:scaling>
          <c:orientation val="minMax"/>
          <c:max val="31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2409088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1"/>
          <c:order val="0"/>
          <c:tx>
            <c:strRef>
              <c:f>'Kramer-BW'!$Z$2</c:f>
              <c:strCache>
                <c:ptCount val="1"/>
                <c:pt idx="0">
                  <c:v>3rd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'Kramer-BW'!$Z$3:$Z$21</c:f>
              <c:numCache>
                <c:formatCode>0</c:formatCode>
                <c:ptCount val="19"/>
                <c:pt idx="0" formatCode="General">
                  <c:v>335</c:v>
                </c:pt>
                <c:pt idx="1">
                  <c:v>392.5</c:v>
                </c:pt>
                <c:pt idx="2">
                  <c:v>446</c:v>
                </c:pt>
                <c:pt idx="3">
                  <c:v>495</c:v>
                </c:pt>
                <c:pt idx="4">
                  <c:v>543.5</c:v>
                </c:pt>
                <c:pt idx="5">
                  <c:v>598</c:v>
                </c:pt>
                <c:pt idx="6">
                  <c:v>664</c:v>
                </c:pt>
                <c:pt idx="7">
                  <c:v>748</c:v>
                </c:pt>
                <c:pt idx="8">
                  <c:v>849.5</c:v>
                </c:pt>
                <c:pt idx="9">
                  <c:v>975</c:v>
                </c:pt>
                <c:pt idx="10">
                  <c:v>1126.5</c:v>
                </c:pt>
                <c:pt idx="11">
                  <c:v>1304</c:v>
                </c:pt>
                <c:pt idx="12">
                  <c:v>1509.5</c:v>
                </c:pt>
                <c:pt idx="13">
                  <c:v>1739</c:v>
                </c:pt>
                <c:pt idx="14">
                  <c:v>1979.5</c:v>
                </c:pt>
                <c:pt idx="15">
                  <c:v>2223.5</c:v>
                </c:pt>
                <c:pt idx="16">
                  <c:v>2452</c:v>
                </c:pt>
                <c:pt idx="17">
                  <c:v>2636.5</c:v>
                </c:pt>
                <c:pt idx="18">
                  <c:v>2775.5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'Kramer-BW'!$AD$2</c:f>
              <c:strCache>
                <c:ptCount val="1"/>
                <c:pt idx="0">
                  <c:v>97th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'Kramer-BW'!$AD$3:$AD$21</c:f>
              <c:numCache>
                <c:formatCode>0</c:formatCode>
                <c:ptCount val="19"/>
                <c:pt idx="0">
                  <c:v>617.5</c:v>
                </c:pt>
                <c:pt idx="1">
                  <c:v>761.5</c:v>
                </c:pt>
                <c:pt idx="2">
                  <c:v>913.5</c:v>
                </c:pt>
                <c:pt idx="3">
                  <c:v>1076</c:v>
                </c:pt>
                <c:pt idx="4">
                  <c:v>1249</c:v>
                </c:pt>
                <c:pt idx="5">
                  <c:v>1431</c:v>
                </c:pt>
                <c:pt idx="6">
                  <c:v>1627.5</c:v>
                </c:pt>
                <c:pt idx="7">
                  <c:v>1847</c:v>
                </c:pt>
                <c:pt idx="8">
                  <c:v>2087</c:v>
                </c:pt>
                <c:pt idx="9">
                  <c:v>2337</c:v>
                </c:pt>
                <c:pt idx="10">
                  <c:v>2596</c:v>
                </c:pt>
                <c:pt idx="11">
                  <c:v>2861</c:v>
                </c:pt>
                <c:pt idx="12">
                  <c:v>3140.5</c:v>
                </c:pt>
                <c:pt idx="13">
                  <c:v>3429.5</c:v>
                </c:pt>
                <c:pt idx="14">
                  <c:v>3709.5</c:v>
                </c:pt>
                <c:pt idx="15">
                  <c:v>3944.5</c:v>
                </c:pt>
                <c:pt idx="16">
                  <c:v>4131.5</c:v>
                </c:pt>
                <c:pt idx="17">
                  <c:v>4281.5</c:v>
                </c:pt>
                <c:pt idx="18">
                  <c:v>4416</c:v>
                </c:pt>
              </c:numCache>
            </c:numRef>
          </c:yVal>
          <c:smooth val="1"/>
        </c:ser>
        <c:axId val="207819136"/>
        <c:axId val="207821056"/>
      </c:scatterChart>
      <c:valAx>
        <c:axId val="207819136"/>
        <c:scaling>
          <c:orientation val="minMax"/>
          <c:max val="40"/>
          <c:min val="24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Weeks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207821056"/>
        <c:crosses val="autoZero"/>
        <c:crossBetween val="midCat"/>
        <c:majorUnit val="2"/>
      </c:valAx>
      <c:valAx>
        <c:axId val="207821056"/>
        <c:scaling>
          <c:orientation val="minMax"/>
          <c:max val="4300"/>
          <c:min val="500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  <c:layout>
            <c:manualLayout>
              <c:xMode val="edge"/>
              <c:yMode val="edge"/>
              <c:x val="1.3888888888888926E-2"/>
              <c:y val="0.29614756488772237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7819136"/>
        <c:crosses val="autoZero"/>
        <c:crossBetween val="midCat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1"/>
          <c:order val="0"/>
          <c:tx>
            <c:strRef>
              <c:f>'Kramer-BW'!$Z$2</c:f>
              <c:strCache>
                <c:ptCount val="1"/>
                <c:pt idx="0">
                  <c:v>3rd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'Kramer-BW'!$Z$3:$Z$21</c:f>
              <c:numCache>
                <c:formatCode>0</c:formatCode>
                <c:ptCount val="19"/>
                <c:pt idx="0" formatCode="General">
                  <c:v>335</c:v>
                </c:pt>
                <c:pt idx="1">
                  <c:v>392.5</c:v>
                </c:pt>
                <c:pt idx="2">
                  <c:v>446</c:v>
                </c:pt>
                <c:pt idx="3">
                  <c:v>495</c:v>
                </c:pt>
                <c:pt idx="4">
                  <c:v>543.5</c:v>
                </c:pt>
                <c:pt idx="5">
                  <c:v>598</c:v>
                </c:pt>
                <c:pt idx="6">
                  <c:v>664</c:v>
                </c:pt>
                <c:pt idx="7">
                  <c:v>748</c:v>
                </c:pt>
                <c:pt idx="8">
                  <c:v>849.5</c:v>
                </c:pt>
                <c:pt idx="9">
                  <c:v>975</c:v>
                </c:pt>
                <c:pt idx="10">
                  <c:v>1126.5</c:v>
                </c:pt>
                <c:pt idx="11">
                  <c:v>1304</c:v>
                </c:pt>
                <c:pt idx="12">
                  <c:v>1509.5</c:v>
                </c:pt>
                <c:pt idx="13">
                  <c:v>1739</c:v>
                </c:pt>
                <c:pt idx="14">
                  <c:v>1979.5</c:v>
                </c:pt>
                <c:pt idx="15">
                  <c:v>2223.5</c:v>
                </c:pt>
                <c:pt idx="16">
                  <c:v>2452</c:v>
                </c:pt>
                <c:pt idx="17">
                  <c:v>2636.5</c:v>
                </c:pt>
                <c:pt idx="18">
                  <c:v>2775.5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'Kramer-BW'!$AD$2</c:f>
              <c:strCache>
                <c:ptCount val="1"/>
                <c:pt idx="0">
                  <c:v>97th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'Kramer-BW'!$AD$3:$AD$21</c:f>
              <c:numCache>
                <c:formatCode>0</c:formatCode>
                <c:ptCount val="19"/>
                <c:pt idx="0">
                  <c:v>617.5</c:v>
                </c:pt>
                <c:pt idx="1">
                  <c:v>761.5</c:v>
                </c:pt>
                <c:pt idx="2">
                  <c:v>913.5</c:v>
                </c:pt>
                <c:pt idx="3">
                  <c:v>1076</c:v>
                </c:pt>
                <c:pt idx="4">
                  <c:v>1249</c:v>
                </c:pt>
                <c:pt idx="5">
                  <c:v>1431</c:v>
                </c:pt>
                <c:pt idx="6">
                  <c:v>1627.5</c:v>
                </c:pt>
                <c:pt idx="7">
                  <c:v>1847</c:v>
                </c:pt>
                <c:pt idx="8">
                  <c:v>2087</c:v>
                </c:pt>
                <c:pt idx="9">
                  <c:v>2337</c:v>
                </c:pt>
                <c:pt idx="10">
                  <c:v>2596</c:v>
                </c:pt>
                <c:pt idx="11">
                  <c:v>2861</c:v>
                </c:pt>
                <c:pt idx="12">
                  <c:v>3140.5</c:v>
                </c:pt>
                <c:pt idx="13">
                  <c:v>3429.5</c:v>
                </c:pt>
                <c:pt idx="14">
                  <c:v>3709.5</c:v>
                </c:pt>
                <c:pt idx="15">
                  <c:v>3944.5</c:v>
                </c:pt>
                <c:pt idx="16">
                  <c:v>4131.5</c:v>
                </c:pt>
                <c:pt idx="17">
                  <c:v>4281.5</c:v>
                </c:pt>
                <c:pt idx="18">
                  <c:v>4416</c:v>
                </c:pt>
              </c:numCache>
            </c:numRef>
          </c:yVal>
          <c:smooth val="1"/>
        </c:ser>
        <c:axId val="207879168"/>
        <c:axId val="213820544"/>
      </c:scatterChart>
      <c:valAx>
        <c:axId val="207879168"/>
        <c:scaling>
          <c:orientation val="minMax"/>
          <c:max val="40"/>
          <c:min val="24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Weeks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213820544"/>
        <c:crosses val="autoZero"/>
        <c:crossBetween val="midCat"/>
        <c:majorUnit val="2"/>
      </c:valAx>
      <c:valAx>
        <c:axId val="213820544"/>
        <c:scaling>
          <c:orientation val="minMax"/>
          <c:max val="4300"/>
          <c:min val="500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  <c:layout>
            <c:manualLayout>
              <c:xMode val="edge"/>
              <c:yMode val="edge"/>
              <c:x val="1.3888888888888935E-2"/>
              <c:y val="0.29614756488772237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7879168"/>
        <c:crosses val="autoZero"/>
        <c:crossBetween val="midCat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2"/>
          <c:order val="0"/>
          <c:tx>
            <c:v>Kramer10</c:v>
          </c:tx>
          <c:spPr>
            <a:ln w="5715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'Kramer-BW'!$AA$3:$AA$21</c:f>
              <c:numCache>
                <c:formatCode>0</c:formatCode>
                <c:ptCount val="19"/>
                <c:pt idx="0">
                  <c:v>393</c:v>
                </c:pt>
                <c:pt idx="1">
                  <c:v>462.5</c:v>
                </c:pt>
                <c:pt idx="2">
                  <c:v>530</c:v>
                </c:pt>
                <c:pt idx="3">
                  <c:v>597.5</c:v>
                </c:pt>
                <c:pt idx="4">
                  <c:v>665.5</c:v>
                </c:pt>
                <c:pt idx="5">
                  <c:v>740</c:v>
                </c:pt>
                <c:pt idx="6">
                  <c:v>827.5</c:v>
                </c:pt>
                <c:pt idx="7">
                  <c:v>933.5</c:v>
                </c:pt>
                <c:pt idx="8">
                  <c:v>1060.5</c:v>
                </c:pt>
                <c:pt idx="9">
                  <c:v>1213.5</c:v>
                </c:pt>
                <c:pt idx="10">
                  <c:v>1395</c:v>
                </c:pt>
                <c:pt idx="11">
                  <c:v>1598</c:v>
                </c:pt>
                <c:pt idx="12">
                  <c:v>1817</c:v>
                </c:pt>
                <c:pt idx="13">
                  <c:v>2044.5</c:v>
                </c:pt>
                <c:pt idx="14">
                  <c:v>2274</c:v>
                </c:pt>
                <c:pt idx="15">
                  <c:v>2502</c:v>
                </c:pt>
                <c:pt idx="16">
                  <c:v>2712</c:v>
                </c:pt>
                <c:pt idx="17">
                  <c:v>2883.5</c:v>
                </c:pt>
                <c:pt idx="18">
                  <c:v>3017</c:v>
                </c:pt>
              </c:numCache>
            </c:numRef>
          </c:yVal>
          <c:smooth val="1"/>
        </c:ser>
        <c:ser>
          <c:idx val="0"/>
          <c:order val="1"/>
          <c:tx>
            <c:v>Hadlock10</c:v>
          </c:tx>
          <c:spPr>
            <a:ln w="57150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'Hadlock EFW'!$A$5:$A$21</c:f>
              <c:numCache>
                <c:formatCode>General</c:formatCode>
                <c:ptCount val="17"/>
                <c:pt idx="0">
                  <c:v>24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31</c:v>
                </c:pt>
                <c:pt idx="8">
                  <c:v>32</c:v>
                </c:pt>
                <c:pt idx="9">
                  <c:v>33</c:v>
                </c:pt>
                <c:pt idx="10">
                  <c:v>34</c:v>
                </c:pt>
                <c:pt idx="11">
                  <c:v>35</c:v>
                </c:pt>
                <c:pt idx="12">
                  <c:v>36</c:v>
                </c:pt>
                <c:pt idx="13">
                  <c:v>37</c:v>
                </c:pt>
                <c:pt idx="14">
                  <c:v>38</c:v>
                </c:pt>
                <c:pt idx="15">
                  <c:v>39</c:v>
                </c:pt>
                <c:pt idx="16">
                  <c:v>40</c:v>
                </c:pt>
              </c:numCache>
            </c:numRef>
          </c:xVal>
          <c:yVal>
            <c:numRef>
              <c:f>'Hadlock EFW'!$C$5:$C$21</c:f>
              <c:numCache>
                <c:formatCode>General</c:formatCode>
                <c:ptCount val="17"/>
                <c:pt idx="0">
                  <c:v>556</c:v>
                </c:pt>
                <c:pt idx="1">
                  <c:v>652</c:v>
                </c:pt>
                <c:pt idx="2">
                  <c:v>758</c:v>
                </c:pt>
                <c:pt idx="3">
                  <c:v>876</c:v>
                </c:pt>
                <c:pt idx="4">
                  <c:v>1004</c:v>
                </c:pt>
                <c:pt idx="5">
                  <c:v>1145</c:v>
                </c:pt>
                <c:pt idx="6">
                  <c:v>1294</c:v>
                </c:pt>
                <c:pt idx="7">
                  <c:v>1453</c:v>
                </c:pt>
                <c:pt idx="8">
                  <c:v>1621</c:v>
                </c:pt>
                <c:pt idx="9">
                  <c:v>1794</c:v>
                </c:pt>
                <c:pt idx="10">
                  <c:v>1973</c:v>
                </c:pt>
                <c:pt idx="11">
                  <c:v>2154</c:v>
                </c:pt>
                <c:pt idx="12">
                  <c:v>2335</c:v>
                </c:pt>
                <c:pt idx="13">
                  <c:v>2513</c:v>
                </c:pt>
                <c:pt idx="14">
                  <c:v>2686</c:v>
                </c:pt>
                <c:pt idx="15">
                  <c:v>2851</c:v>
                </c:pt>
                <c:pt idx="16">
                  <c:v>3004</c:v>
                </c:pt>
              </c:numCache>
            </c:numRef>
          </c:yVal>
          <c:smooth val="1"/>
        </c:ser>
        <c:axId val="217093632"/>
        <c:axId val="217095552"/>
      </c:scatterChart>
      <c:valAx>
        <c:axId val="217093632"/>
        <c:scaling>
          <c:orientation val="minMax"/>
          <c:max val="40"/>
          <c:min val="24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Weeks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17095552"/>
        <c:crosses val="autoZero"/>
        <c:crossBetween val="midCat"/>
        <c:majorUnit val="2"/>
      </c:valAx>
      <c:valAx>
        <c:axId val="217095552"/>
        <c:scaling>
          <c:orientation val="minMax"/>
          <c:max val="3000"/>
          <c:min val="500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Weight (gr)</a:t>
                </a:r>
              </a:p>
            </c:rich>
          </c:tx>
          <c:layout>
            <c:manualLayout>
              <c:xMode val="edge"/>
              <c:yMode val="edge"/>
              <c:x val="1.3888888888888954E-2"/>
              <c:y val="0.29614756488772237"/>
            </c:manualLayout>
          </c:layout>
        </c:title>
        <c:numFmt formatCode="0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217093632"/>
        <c:crosses val="autoZero"/>
        <c:crossBetween val="midCat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2"/>
          <c:order val="0"/>
          <c:tx>
            <c:v>Kramer10</c:v>
          </c:tx>
          <c:spPr>
            <a:ln w="25400">
              <a:noFill/>
            </a:ln>
          </c:spPr>
          <c:marker>
            <c:symbol val="circle"/>
            <c:size val="11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percentage"/>
            <c:val val="20"/>
          </c:errBars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'Kramer-BW'!$AA$3:$AA$21</c:f>
              <c:numCache>
                <c:formatCode>0</c:formatCode>
                <c:ptCount val="19"/>
                <c:pt idx="0">
                  <c:v>393</c:v>
                </c:pt>
                <c:pt idx="1">
                  <c:v>462.5</c:v>
                </c:pt>
                <c:pt idx="2">
                  <c:v>530</c:v>
                </c:pt>
                <c:pt idx="3">
                  <c:v>597.5</c:v>
                </c:pt>
                <c:pt idx="4">
                  <c:v>665.5</c:v>
                </c:pt>
                <c:pt idx="5">
                  <c:v>740</c:v>
                </c:pt>
                <c:pt idx="6">
                  <c:v>827.5</c:v>
                </c:pt>
                <c:pt idx="7">
                  <c:v>933.5</c:v>
                </c:pt>
                <c:pt idx="8">
                  <c:v>1060.5</c:v>
                </c:pt>
                <c:pt idx="9">
                  <c:v>1213.5</c:v>
                </c:pt>
                <c:pt idx="10">
                  <c:v>1395</c:v>
                </c:pt>
                <c:pt idx="11">
                  <c:v>1598</c:v>
                </c:pt>
                <c:pt idx="12">
                  <c:v>1817</c:v>
                </c:pt>
                <c:pt idx="13">
                  <c:v>2044.5</c:v>
                </c:pt>
                <c:pt idx="14">
                  <c:v>2274</c:v>
                </c:pt>
                <c:pt idx="15">
                  <c:v>2502</c:v>
                </c:pt>
                <c:pt idx="16">
                  <c:v>2712</c:v>
                </c:pt>
                <c:pt idx="17">
                  <c:v>2883.5</c:v>
                </c:pt>
                <c:pt idx="18">
                  <c:v>3017</c:v>
                </c:pt>
              </c:numCache>
            </c:numRef>
          </c:yVal>
        </c:ser>
        <c:axId val="225710080"/>
        <c:axId val="225712000"/>
      </c:scatterChart>
      <c:valAx>
        <c:axId val="225710080"/>
        <c:scaling>
          <c:orientation val="minMax"/>
          <c:max val="40"/>
          <c:min val="24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Weeks</a:t>
                </a:r>
              </a:p>
            </c:rich>
          </c:tx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25712000"/>
        <c:crosses val="autoZero"/>
        <c:crossBetween val="midCat"/>
        <c:majorUnit val="2"/>
      </c:valAx>
      <c:valAx>
        <c:axId val="225712000"/>
        <c:scaling>
          <c:orientation val="minMax"/>
          <c:max val="3000"/>
          <c:min val="500"/>
        </c:scaling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  <c:layout>
            <c:manualLayout>
              <c:xMode val="edge"/>
              <c:yMode val="edge"/>
              <c:x val="1.3888888888888954E-2"/>
              <c:y val="0.29614756488772237"/>
            </c:manualLayout>
          </c:layout>
        </c:title>
        <c:numFmt formatCode="0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2571008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205205888"/>
        <c:axId val="205207808"/>
      </c:scatterChart>
      <c:valAx>
        <c:axId val="205205888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205207808"/>
        <c:crosses val="autoZero"/>
        <c:crossBetween val="midCat"/>
        <c:majorUnit val="2"/>
      </c:valAx>
      <c:valAx>
        <c:axId val="205207808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5205888"/>
        <c:crosses val="autoZero"/>
        <c:crossBetween val="midCat"/>
      </c:valAx>
    </c:plotArea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36024117998407"/>
          <c:y val="2.9894955139631748E-2"/>
          <c:w val="0.81488707805296157"/>
          <c:h val="0.83412114188636755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axId val="221488640"/>
        <c:axId val="221490560"/>
      </c:scatterChart>
      <c:valAx>
        <c:axId val="221488640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1490560"/>
        <c:crosses val="autoZero"/>
        <c:crossBetween val="midCat"/>
        <c:majorUnit val="2"/>
      </c:valAx>
      <c:valAx>
        <c:axId val="221490560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1488640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407"/>
          <c:y val="2.9894955139631748E-2"/>
          <c:w val="0.81488707805296157"/>
          <c:h val="0.83412114188636755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ser>
          <c:idx val="6"/>
          <c:order val="1"/>
          <c:tx>
            <c:v>Kramer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Summary10p!$H$2:$H$20</c:f>
              <c:numCache>
                <c:formatCode>0</c:formatCode>
                <c:ptCount val="19"/>
                <c:pt idx="0">
                  <c:v>393</c:v>
                </c:pt>
                <c:pt idx="1">
                  <c:v>462.5</c:v>
                </c:pt>
                <c:pt idx="2">
                  <c:v>530</c:v>
                </c:pt>
                <c:pt idx="3">
                  <c:v>597.5</c:v>
                </c:pt>
                <c:pt idx="4">
                  <c:v>665.5</c:v>
                </c:pt>
                <c:pt idx="5">
                  <c:v>740</c:v>
                </c:pt>
                <c:pt idx="6">
                  <c:v>827.5</c:v>
                </c:pt>
                <c:pt idx="7">
                  <c:v>933.5</c:v>
                </c:pt>
                <c:pt idx="8">
                  <c:v>1060.5</c:v>
                </c:pt>
                <c:pt idx="9">
                  <c:v>1213.5</c:v>
                </c:pt>
                <c:pt idx="10">
                  <c:v>1395</c:v>
                </c:pt>
                <c:pt idx="11">
                  <c:v>1598</c:v>
                </c:pt>
                <c:pt idx="12">
                  <c:v>1817</c:v>
                </c:pt>
                <c:pt idx="13">
                  <c:v>2044.5</c:v>
                </c:pt>
                <c:pt idx="14">
                  <c:v>2274</c:v>
                </c:pt>
                <c:pt idx="15">
                  <c:v>2502</c:v>
                </c:pt>
                <c:pt idx="16">
                  <c:v>2712</c:v>
                </c:pt>
                <c:pt idx="17">
                  <c:v>2883.5</c:v>
                </c:pt>
                <c:pt idx="18">
                  <c:v>3017</c:v>
                </c:pt>
              </c:numCache>
            </c:numRef>
          </c:yVal>
          <c:smooth val="1"/>
        </c:ser>
        <c:axId val="222203264"/>
        <c:axId val="222254592"/>
      </c:scatterChart>
      <c:valAx>
        <c:axId val="222203264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2254592"/>
        <c:crosses val="autoZero"/>
        <c:crossBetween val="midCat"/>
        <c:majorUnit val="2"/>
      </c:valAx>
      <c:valAx>
        <c:axId val="222254592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2203264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36024117998396"/>
          <c:y val="2.9894955139631748E-2"/>
          <c:w val="0.81488707805296157"/>
          <c:h val="0.83412114188636799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axId val="226133504"/>
        <c:axId val="226135424"/>
      </c:scatterChart>
      <c:valAx>
        <c:axId val="226133504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6135424"/>
        <c:crosses val="autoZero"/>
        <c:crossBetween val="midCat"/>
        <c:majorUnit val="2"/>
      </c:valAx>
      <c:valAx>
        <c:axId val="226135424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6133504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396"/>
          <c:y val="2.9894955139631748E-2"/>
          <c:w val="0.81488707805296157"/>
          <c:h val="0.83412114188636799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Summary10p!$F$1</c:f>
              <c:strCache>
                <c:ptCount val="1"/>
                <c:pt idx="0">
                  <c:v>IG21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Summary10p!$F$2:$F$20</c:f>
              <c:numCache>
                <c:formatCode>General</c:formatCode>
                <c:ptCount val="19"/>
                <c:pt idx="0">
                  <c:v>481</c:v>
                </c:pt>
                <c:pt idx="1">
                  <c:v>538</c:v>
                </c:pt>
                <c:pt idx="2">
                  <c:v>602</c:v>
                </c:pt>
                <c:pt idx="3">
                  <c:v>675</c:v>
                </c:pt>
                <c:pt idx="4">
                  <c:v>757</c:v>
                </c:pt>
                <c:pt idx="5">
                  <c:v>848</c:v>
                </c:pt>
                <c:pt idx="6">
                  <c:v>951</c:v>
                </c:pt>
                <c:pt idx="7">
                  <c:v>1064</c:v>
                </c:pt>
                <c:pt idx="8">
                  <c:v>1189</c:v>
                </c:pt>
                <c:pt idx="9">
                  <c:v>1325</c:v>
                </c:pt>
                <c:pt idx="10">
                  <c:v>1472</c:v>
                </c:pt>
                <c:pt idx="11">
                  <c:v>1630</c:v>
                </c:pt>
                <c:pt idx="12">
                  <c:v>1796</c:v>
                </c:pt>
                <c:pt idx="13">
                  <c:v>1969</c:v>
                </c:pt>
                <c:pt idx="14">
                  <c:v>2146</c:v>
                </c:pt>
                <c:pt idx="15">
                  <c:v>2323</c:v>
                </c:pt>
                <c:pt idx="16">
                  <c:v>2496</c:v>
                </c:pt>
                <c:pt idx="17">
                  <c:v>2658</c:v>
                </c:pt>
                <c:pt idx="18">
                  <c:v>2805</c:v>
                </c:pt>
              </c:numCache>
            </c:numRef>
          </c:yVal>
          <c:smooth val="1"/>
        </c:ser>
        <c:axId val="226577792"/>
        <c:axId val="226596352"/>
      </c:scatterChart>
      <c:valAx>
        <c:axId val="226577792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6596352"/>
        <c:crosses val="autoZero"/>
        <c:crossBetween val="midCat"/>
        <c:majorUnit val="2"/>
      </c:valAx>
      <c:valAx>
        <c:axId val="226596352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6577792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396"/>
          <c:y val="2.9894955139631748E-2"/>
          <c:w val="0.81488707805296157"/>
          <c:h val="0.83412114188636799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Summary10p!$C$1</c:f>
              <c:strCache>
                <c:ptCount val="1"/>
                <c:pt idx="0">
                  <c:v>NICHDwhite</c:v>
                </c:pt>
              </c:strCache>
            </c:strRef>
          </c:tx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Summary10p!$C$2:$C$20</c:f>
              <c:numCache>
                <c:formatCode>General</c:formatCode>
                <c:ptCount val="19"/>
                <c:pt idx="0">
                  <c:v>417</c:v>
                </c:pt>
                <c:pt idx="1">
                  <c:v>495</c:v>
                </c:pt>
                <c:pt idx="2">
                  <c:v>583</c:v>
                </c:pt>
                <c:pt idx="3">
                  <c:v>682</c:v>
                </c:pt>
                <c:pt idx="4">
                  <c:v>791</c:v>
                </c:pt>
                <c:pt idx="5">
                  <c:v>912</c:v>
                </c:pt>
                <c:pt idx="6">
                  <c:v>1045</c:v>
                </c:pt>
                <c:pt idx="7">
                  <c:v>1188</c:v>
                </c:pt>
                <c:pt idx="8">
                  <c:v>1343</c:v>
                </c:pt>
                <c:pt idx="9">
                  <c:v>1509</c:v>
                </c:pt>
                <c:pt idx="10">
                  <c:v>1686</c:v>
                </c:pt>
                <c:pt idx="11">
                  <c:v>1869</c:v>
                </c:pt>
                <c:pt idx="12">
                  <c:v>2058</c:v>
                </c:pt>
                <c:pt idx="13">
                  <c:v>2247</c:v>
                </c:pt>
                <c:pt idx="14">
                  <c:v>2432</c:v>
                </c:pt>
                <c:pt idx="15">
                  <c:v>2609</c:v>
                </c:pt>
                <c:pt idx="16">
                  <c:v>2777</c:v>
                </c:pt>
                <c:pt idx="17">
                  <c:v>2934</c:v>
                </c:pt>
                <c:pt idx="18">
                  <c:v>3080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Summary10p!$F$1</c:f>
              <c:strCache>
                <c:ptCount val="1"/>
                <c:pt idx="0">
                  <c:v>IG21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Summary10p!$F$2:$F$20</c:f>
              <c:numCache>
                <c:formatCode>General</c:formatCode>
                <c:ptCount val="19"/>
                <c:pt idx="0">
                  <c:v>481</c:v>
                </c:pt>
                <c:pt idx="1">
                  <c:v>538</c:v>
                </c:pt>
                <c:pt idx="2">
                  <c:v>602</c:v>
                </c:pt>
                <c:pt idx="3">
                  <c:v>675</c:v>
                </c:pt>
                <c:pt idx="4">
                  <c:v>757</c:v>
                </c:pt>
                <c:pt idx="5">
                  <c:v>848</c:v>
                </c:pt>
                <c:pt idx="6">
                  <c:v>951</c:v>
                </c:pt>
                <c:pt idx="7">
                  <c:v>1064</c:v>
                </c:pt>
                <c:pt idx="8">
                  <c:v>1189</c:v>
                </c:pt>
                <c:pt idx="9">
                  <c:v>1325</c:v>
                </c:pt>
                <c:pt idx="10">
                  <c:v>1472</c:v>
                </c:pt>
                <c:pt idx="11">
                  <c:v>1630</c:v>
                </c:pt>
                <c:pt idx="12">
                  <c:v>1796</c:v>
                </c:pt>
                <c:pt idx="13">
                  <c:v>1969</c:v>
                </c:pt>
                <c:pt idx="14">
                  <c:v>2146</c:v>
                </c:pt>
                <c:pt idx="15">
                  <c:v>2323</c:v>
                </c:pt>
                <c:pt idx="16">
                  <c:v>2496</c:v>
                </c:pt>
                <c:pt idx="17">
                  <c:v>2658</c:v>
                </c:pt>
                <c:pt idx="18">
                  <c:v>2805</c:v>
                </c:pt>
              </c:numCache>
            </c:numRef>
          </c:yVal>
          <c:smooth val="1"/>
        </c:ser>
        <c:axId val="227187328"/>
        <c:axId val="227365632"/>
      </c:scatterChart>
      <c:valAx>
        <c:axId val="227187328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365632"/>
        <c:crosses val="autoZero"/>
        <c:crossBetween val="midCat"/>
        <c:majorUnit val="2"/>
      </c:valAx>
      <c:valAx>
        <c:axId val="227365632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187328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396"/>
          <c:y val="2.9894955139631748E-2"/>
          <c:w val="0.81488707805296157"/>
          <c:h val="0.83412114188636799"/>
        </c:manualLayout>
      </c:layout>
      <c:scatterChart>
        <c:scatterStyle val="smoothMarker"/>
        <c:ser>
          <c:idx val="0"/>
          <c:order val="0"/>
          <c:tx>
            <c:strRef>
              <c:f>Summary10p!$B$1</c:f>
              <c:strCache>
                <c:ptCount val="1"/>
                <c:pt idx="0">
                  <c:v>Hadlock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Summary10p!$B$2:$B$20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Summary10p!$C$1</c:f>
              <c:strCache>
                <c:ptCount val="1"/>
                <c:pt idx="0">
                  <c:v>NICHDwhite</c:v>
                </c:pt>
              </c:strCache>
            </c:strRef>
          </c:tx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Summary10p!$C$2:$C$20</c:f>
              <c:numCache>
                <c:formatCode>General</c:formatCode>
                <c:ptCount val="19"/>
                <c:pt idx="0">
                  <c:v>417</c:v>
                </c:pt>
                <c:pt idx="1">
                  <c:v>495</c:v>
                </c:pt>
                <c:pt idx="2">
                  <c:v>583</c:v>
                </c:pt>
                <c:pt idx="3">
                  <c:v>682</c:v>
                </c:pt>
                <c:pt idx="4">
                  <c:v>791</c:v>
                </c:pt>
                <c:pt idx="5">
                  <c:v>912</c:v>
                </c:pt>
                <c:pt idx="6">
                  <c:v>1045</c:v>
                </c:pt>
                <c:pt idx="7">
                  <c:v>1188</c:v>
                </c:pt>
                <c:pt idx="8">
                  <c:v>1343</c:v>
                </c:pt>
                <c:pt idx="9">
                  <c:v>1509</c:v>
                </c:pt>
                <c:pt idx="10">
                  <c:v>1686</c:v>
                </c:pt>
                <c:pt idx="11">
                  <c:v>1869</c:v>
                </c:pt>
                <c:pt idx="12">
                  <c:v>2058</c:v>
                </c:pt>
                <c:pt idx="13">
                  <c:v>2247</c:v>
                </c:pt>
                <c:pt idx="14">
                  <c:v>2432</c:v>
                </c:pt>
                <c:pt idx="15">
                  <c:v>2609</c:v>
                </c:pt>
                <c:pt idx="16">
                  <c:v>2777</c:v>
                </c:pt>
                <c:pt idx="17">
                  <c:v>2934</c:v>
                </c:pt>
                <c:pt idx="18">
                  <c:v>3080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Summary10p!$F$1</c:f>
              <c:strCache>
                <c:ptCount val="1"/>
                <c:pt idx="0">
                  <c:v>IG21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Summary10p!$F$2:$F$20</c:f>
              <c:numCache>
                <c:formatCode>General</c:formatCode>
                <c:ptCount val="19"/>
                <c:pt idx="0">
                  <c:v>481</c:v>
                </c:pt>
                <c:pt idx="1">
                  <c:v>538</c:v>
                </c:pt>
                <c:pt idx="2">
                  <c:v>602</c:v>
                </c:pt>
                <c:pt idx="3">
                  <c:v>675</c:v>
                </c:pt>
                <c:pt idx="4">
                  <c:v>757</c:v>
                </c:pt>
                <c:pt idx="5">
                  <c:v>848</c:v>
                </c:pt>
                <c:pt idx="6">
                  <c:v>951</c:v>
                </c:pt>
                <c:pt idx="7">
                  <c:v>1064</c:v>
                </c:pt>
                <c:pt idx="8">
                  <c:v>1189</c:v>
                </c:pt>
                <c:pt idx="9">
                  <c:v>1325</c:v>
                </c:pt>
                <c:pt idx="10">
                  <c:v>1472</c:v>
                </c:pt>
                <c:pt idx="11">
                  <c:v>1630</c:v>
                </c:pt>
                <c:pt idx="12">
                  <c:v>1796</c:v>
                </c:pt>
                <c:pt idx="13">
                  <c:v>1969</c:v>
                </c:pt>
                <c:pt idx="14">
                  <c:v>2146</c:v>
                </c:pt>
                <c:pt idx="15">
                  <c:v>2323</c:v>
                </c:pt>
                <c:pt idx="16">
                  <c:v>2496</c:v>
                </c:pt>
                <c:pt idx="17">
                  <c:v>2658</c:v>
                </c:pt>
                <c:pt idx="18">
                  <c:v>2805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Summary10p!$G$1</c:f>
              <c:strCache>
                <c:ptCount val="1"/>
                <c:pt idx="0">
                  <c:v>WHO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Summary10p!$G$2:$G$20</c:f>
              <c:numCache>
                <c:formatCode>0</c:formatCode>
                <c:ptCount val="19"/>
                <c:pt idx="0">
                  <c:v>412</c:v>
                </c:pt>
                <c:pt idx="1">
                  <c:v>489</c:v>
                </c:pt>
                <c:pt idx="2">
                  <c:v>576</c:v>
                </c:pt>
                <c:pt idx="3">
                  <c:v>673</c:v>
                </c:pt>
                <c:pt idx="4">
                  <c:v>780</c:v>
                </c:pt>
                <c:pt idx="5">
                  <c:v>898</c:v>
                </c:pt>
                <c:pt idx="6">
                  <c:v>1026</c:v>
                </c:pt>
                <c:pt idx="7">
                  <c:v>1165</c:v>
                </c:pt>
                <c:pt idx="8">
                  <c:v>1313</c:v>
                </c:pt>
                <c:pt idx="9">
                  <c:v>1470</c:v>
                </c:pt>
                <c:pt idx="10">
                  <c:v>1635</c:v>
                </c:pt>
                <c:pt idx="11">
                  <c:v>1807</c:v>
                </c:pt>
                <c:pt idx="12">
                  <c:v>1985</c:v>
                </c:pt>
                <c:pt idx="13">
                  <c:v>2167</c:v>
                </c:pt>
                <c:pt idx="14">
                  <c:v>2352</c:v>
                </c:pt>
                <c:pt idx="15">
                  <c:v>2537</c:v>
                </c:pt>
                <c:pt idx="16">
                  <c:v>2723</c:v>
                </c:pt>
                <c:pt idx="17">
                  <c:v>2905</c:v>
                </c:pt>
                <c:pt idx="18">
                  <c:v>3084</c:v>
                </c:pt>
              </c:numCache>
            </c:numRef>
          </c:yVal>
          <c:smooth val="1"/>
        </c:ser>
        <c:axId val="227384320"/>
        <c:axId val="227435648"/>
      </c:scatterChart>
      <c:valAx>
        <c:axId val="227384320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435648"/>
        <c:crosses val="autoZero"/>
        <c:crossBetween val="midCat"/>
        <c:majorUnit val="2"/>
      </c:valAx>
      <c:valAx>
        <c:axId val="227435648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384320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401"/>
          <c:y val="2.9894955139631748E-2"/>
          <c:w val="0.81488707805296157"/>
          <c:h val="0.83412114188636777"/>
        </c:manualLayout>
      </c:layout>
      <c:scatterChart>
        <c:scatterStyle val="smoothMarker"/>
        <c:ser>
          <c:idx val="0"/>
          <c:order val="0"/>
          <c:tx>
            <c:strRef>
              <c:f>Summary10p!$B$2</c:f>
              <c:strCache>
                <c:ptCount val="1"/>
                <c:pt idx="0">
                  <c:v>Hadlock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Summary10p!$A$3:$A$21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Summary10p!$B$3:$B$21</c:f>
              <c:numCache>
                <c:formatCode>General</c:formatCode>
                <c:ptCount val="19"/>
                <c:pt idx="0">
                  <c:v>398</c:v>
                </c:pt>
                <c:pt idx="1">
                  <c:v>471</c:v>
                </c:pt>
                <c:pt idx="2">
                  <c:v>556</c:v>
                </c:pt>
                <c:pt idx="3">
                  <c:v>652</c:v>
                </c:pt>
                <c:pt idx="4">
                  <c:v>758</c:v>
                </c:pt>
                <c:pt idx="5">
                  <c:v>876</c:v>
                </c:pt>
                <c:pt idx="6">
                  <c:v>1004</c:v>
                </c:pt>
                <c:pt idx="7">
                  <c:v>1145</c:v>
                </c:pt>
                <c:pt idx="8">
                  <c:v>1294</c:v>
                </c:pt>
                <c:pt idx="9">
                  <c:v>1453</c:v>
                </c:pt>
                <c:pt idx="10">
                  <c:v>1621</c:v>
                </c:pt>
                <c:pt idx="11">
                  <c:v>1794</c:v>
                </c:pt>
                <c:pt idx="12">
                  <c:v>1973</c:v>
                </c:pt>
                <c:pt idx="13">
                  <c:v>2154</c:v>
                </c:pt>
                <c:pt idx="14">
                  <c:v>2335</c:v>
                </c:pt>
                <c:pt idx="15">
                  <c:v>2513</c:v>
                </c:pt>
                <c:pt idx="16">
                  <c:v>2686</c:v>
                </c:pt>
                <c:pt idx="17">
                  <c:v>2851</c:v>
                </c:pt>
                <c:pt idx="18">
                  <c:v>3004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Summary10p!$G$2</c:f>
              <c:strCache>
                <c:ptCount val="1"/>
                <c:pt idx="0">
                  <c:v>WHO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Summary10p!$A$3:$A$21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Summary10p!$G$3:$G$21</c:f>
              <c:numCache>
                <c:formatCode>0</c:formatCode>
                <c:ptCount val="19"/>
                <c:pt idx="0">
                  <c:v>412</c:v>
                </c:pt>
                <c:pt idx="1">
                  <c:v>489</c:v>
                </c:pt>
                <c:pt idx="2">
                  <c:v>576</c:v>
                </c:pt>
                <c:pt idx="3">
                  <c:v>673</c:v>
                </c:pt>
                <c:pt idx="4">
                  <c:v>780</c:v>
                </c:pt>
                <c:pt idx="5">
                  <c:v>898</c:v>
                </c:pt>
                <c:pt idx="6">
                  <c:v>1026</c:v>
                </c:pt>
                <c:pt idx="7">
                  <c:v>1165</c:v>
                </c:pt>
                <c:pt idx="8">
                  <c:v>1313</c:v>
                </c:pt>
                <c:pt idx="9">
                  <c:v>1470</c:v>
                </c:pt>
                <c:pt idx="10">
                  <c:v>1635</c:v>
                </c:pt>
                <c:pt idx="11">
                  <c:v>1807</c:v>
                </c:pt>
                <c:pt idx="12">
                  <c:v>1985</c:v>
                </c:pt>
                <c:pt idx="13">
                  <c:v>2167</c:v>
                </c:pt>
                <c:pt idx="14">
                  <c:v>2352</c:v>
                </c:pt>
                <c:pt idx="15">
                  <c:v>2537</c:v>
                </c:pt>
                <c:pt idx="16">
                  <c:v>2723</c:v>
                </c:pt>
                <c:pt idx="17">
                  <c:v>2905</c:v>
                </c:pt>
                <c:pt idx="18">
                  <c:v>3084</c:v>
                </c:pt>
              </c:numCache>
            </c:numRef>
          </c:yVal>
          <c:smooth val="1"/>
        </c:ser>
        <c:axId val="227465472"/>
        <c:axId val="227467648"/>
      </c:scatterChart>
      <c:valAx>
        <c:axId val="227465472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467648"/>
        <c:crosses val="autoZero"/>
        <c:crossBetween val="midCat"/>
        <c:majorUnit val="2"/>
      </c:valAx>
      <c:valAx>
        <c:axId val="227467648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465472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636024117998398"/>
          <c:y val="2.9894955139631748E-2"/>
          <c:w val="0.81488707805296157"/>
          <c:h val="0.83412114188636788"/>
        </c:manualLayout>
      </c:layout>
      <c:scatterChart>
        <c:scatterStyle val="smoothMarker"/>
        <c:ser>
          <c:idx val="1"/>
          <c:order val="0"/>
          <c:tx>
            <c:strRef>
              <c:f>Summary10p!$C$1</c:f>
              <c:strCache>
                <c:ptCount val="1"/>
                <c:pt idx="0">
                  <c:v>NICHDwhite</c:v>
                </c:pt>
              </c:strCache>
            </c:strRef>
          </c:tx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Summary10p!$C$2:$C$20</c:f>
              <c:numCache>
                <c:formatCode>General</c:formatCode>
                <c:ptCount val="19"/>
                <c:pt idx="0">
                  <c:v>417</c:v>
                </c:pt>
                <c:pt idx="1">
                  <c:v>495</c:v>
                </c:pt>
                <c:pt idx="2">
                  <c:v>583</c:v>
                </c:pt>
                <c:pt idx="3">
                  <c:v>682</c:v>
                </c:pt>
                <c:pt idx="4">
                  <c:v>791</c:v>
                </c:pt>
                <c:pt idx="5">
                  <c:v>912</c:v>
                </c:pt>
                <c:pt idx="6">
                  <c:v>1045</c:v>
                </c:pt>
                <c:pt idx="7">
                  <c:v>1188</c:v>
                </c:pt>
                <c:pt idx="8">
                  <c:v>1343</c:v>
                </c:pt>
                <c:pt idx="9">
                  <c:v>1509</c:v>
                </c:pt>
                <c:pt idx="10">
                  <c:v>1686</c:v>
                </c:pt>
                <c:pt idx="11">
                  <c:v>1869</c:v>
                </c:pt>
                <c:pt idx="12">
                  <c:v>2058</c:v>
                </c:pt>
                <c:pt idx="13">
                  <c:v>2247</c:v>
                </c:pt>
                <c:pt idx="14">
                  <c:v>2432</c:v>
                </c:pt>
                <c:pt idx="15">
                  <c:v>2609</c:v>
                </c:pt>
                <c:pt idx="16">
                  <c:v>2777</c:v>
                </c:pt>
                <c:pt idx="17">
                  <c:v>2934</c:v>
                </c:pt>
                <c:pt idx="18">
                  <c:v>3080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Summary10p!$F$1</c:f>
              <c:strCache>
                <c:ptCount val="1"/>
                <c:pt idx="0">
                  <c:v>IG21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Summary10p!$F$2:$F$20</c:f>
              <c:numCache>
                <c:formatCode>General</c:formatCode>
                <c:ptCount val="19"/>
                <c:pt idx="0">
                  <c:v>481</c:v>
                </c:pt>
                <c:pt idx="1">
                  <c:v>538</c:v>
                </c:pt>
                <c:pt idx="2">
                  <c:v>602</c:v>
                </c:pt>
                <c:pt idx="3">
                  <c:v>675</c:v>
                </c:pt>
                <c:pt idx="4">
                  <c:v>757</c:v>
                </c:pt>
                <c:pt idx="5">
                  <c:v>848</c:v>
                </c:pt>
                <c:pt idx="6">
                  <c:v>951</c:v>
                </c:pt>
                <c:pt idx="7">
                  <c:v>1064</c:v>
                </c:pt>
                <c:pt idx="8">
                  <c:v>1189</c:v>
                </c:pt>
                <c:pt idx="9">
                  <c:v>1325</c:v>
                </c:pt>
                <c:pt idx="10">
                  <c:v>1472</c:v>
                </c:pt>
                <c:pt idx="11">
                  <c:v>1630</c:v>
                </c:pt>
                <c:pt idx="12">
                  <c:v>1796</c:v>
                </c:pt>
                <c:pt idx="13">
                  <c:v>1969</c:v>
                </c:pt>
                <c:pt idx="14">
                  <c:v>2146</c:v>
                </c:pt>
                <c:pt idx="15">
                  <c:v>2323</c:v>
                </c:pt>
                <c:pt idx="16">
                  <c:v>2496</c:v>
                </c:pt>
                <c:pt idx="17">
                  <c:v>2658</c:v>
                </c:pt>
                <c:pt idx="18">
                  <c:v>2805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Summary10p!$G$1</c:f>
              <c:strCache>
                <c:ptCount val="1"/>
                <c:pt idx="0">
                  <c:v>WHO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Summary10p!$A$2:$A$20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Summary10p!$G$2:$G$20</c:f>
              <c:numCache>
                <c:formatCode>0</c:formatCode>
                <c:ptCount val="19"/>
                <c:pt idx="0">
                  <c:v>412</c:v>
                </c:pt>
                <c:pt idx="1">
                  <c:v>489</c:v>
                </c:pt>
                <c:pt idx="2">
                  <c:v>576</c:v>
                </c:pt>
                <c:pt idx="3">
                  <c:v>673</c:v>
                </c:pt>
                <c:pt idx="4">
                  <c:v>780</c:v>
                </c:pt>
                <c:pt idx="5">
                  <c:v>898</c:v>
                </c:pt>
                <c:pt idx="6">
                  <c:v>1026</c:v>
                </c:pt>
                <c:pt idx="7">
                  <c:v>1165</c:v>
                </c:pt>
                <c:pt idx="8">
                  <c:v>1313</c:v>
                </c:pt>
                <c:pt idx="9">
                  <c:v>1470</c:v>
                </c:pt>
                <c:pt idx="10">
                  <c:v>1635</c:v>
                </c:pt>
                <c:pt idx="11">
                  <c:v>1807</c:v>
                </c:pt>
                <c:pt idx="12">
                  <c:v>1985</c:v>
                </c:pt>
                <c:pt idx="13">
                  <c:v>2167</c:v>
                </c:pt>
                <c:pt idx="14">
                  <c:v>2352</c:v>
                </c:pt>
                <c:pt idx="15">
                  <c:v>2537</c:v>
                </c:pt>
                <c:pt idx="16">
                  <c:v>2723</c:v>
                </c:pt>
                <c:pt idx="17">
                  <c:v>2905</c:v>
                </c:pt>
                <c:pt idx="18">
                  <c:v>3084</c:v>
                </c:pt>
              </c:numCache>
            </c:numRef>
          </c:yVal>
          <c:smooth val="1"/>
        </c:ser>
        <c:axId val="227648640"/>
        <c:axId val="227650560"/>
      </c:scatterChart>
      <c:valAx>
        <c:axId val="227648640"/>
        <c:scaling>
          <c:orientation val="minMax"/>
          <c:max val="40"/>
          <c:min val="22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Gestational age (weeks)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650560"/>
        <c:crosses val="autoZero"/>
        <c:crossBetween val="midCat"/>
        <c:majorUnit val="2"/>
      </c:valAx>
      <c:valAx>
        <c:axId val="227650560"/>
        <c:scaling>
          <c:orientation val="minMax"/>
          <c:max val="3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Weight (gr)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648640"/>
        <c:crosses val="autoZero"/>
        <c:crossBetween val="midCat"/>
      </c:valAx>
    </c:plotArea>
    <c:plotVisOnly val="1"/>
  </c:chart>
  <c:spPr>
    <a:solidFill>
      <a:srgbClr val="FFFFFF"/>
    </a:solidFill>
    <a:ln>
      <a:noFill/>
    </a:ln>
  </c:sp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 u="sng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2544472082203126"/>
          <c:y val="3.2370218843857691E-2"/>
          <c:w val="0.77455527917796851"/>
          <c:h val="0.85229821204206524"/>
        </c:manualLayout>
      </c:layout>
      <c:barChart>
        <c:barDir val="col"/>
        <c:grouping val="clustered"/>
        <c:ser>
          <c:idx val="1"/>
          <c:order val="0"/>
          <c:tx>
            <c:strRef>
              <c:f>SGArateSummary!$C$2</c:f>
              <c:strCache>
                <c:ptCount val="1"/>
                <c:pt idx="0">
                  <c:v>NICHD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'Summary 90p'!$L$3:$L$6</c:f>
              <c:numCache>
                <c:formatCode>0.0%</c:formatCode>
                <c:ptCount val="4"/>
                <c:pt idx="0">
                  <c:v>5.0327915597376705E-2</c:v>
                </c:pt>
                <c:pt idx="1">
                  <c:v>4.0626469758254145E-2</c:v>
                </c:pt>
                <c:pt idx="2">
                  <c:v>6.1156338918748068E-2</c:v>
                </c:pt>
                <c:pt idx="3">
                  <c:v>9.2660711157821013E-2</c:v>
                </c:pt>
              </c:numCache>
            </c:numRef>
          </c:val>
        </c:ser>
        <c:axId val="227671040"/>
        <c:axId val="227689216"/>
      </c:barChart>
      <c:catAx>
        <c:axId val="227671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27689216"/>
        <c:crosses val="autoZero"/>
        <c:auto val="1"/>
        <c:lblAlgn val="ctr"/>
        <c:lblOffset val="100"/>
      </c:catAx>
      <c:valAx>
        <c:axId val="227689216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LGA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671040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Pr>
        <a:bodyPr/>
        <a:lstStyle/>
        <a:p>
          <a:pPr>
            <a:defRPr u="sng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2544472082203126"/>
          <c:y val="3.2370218843857691E-2"/>
          <c:w val="0.77455527917796851"/>
          <c:h val="0.85229821204206546"/>
        </c:manualLayout>
      </c:layout>
      <c:barChart>
        <c:barDir val="col"/>
        <c:grouping val="clustered"/>
        <c:ser>
          <c:idx val="0"/>
          <c:order val="0"/>
          <c:tx>
            <c:strRef>
              <c:f>SGArateSummary!$B$2</c:f>
              <c:strCache>
                <c:ptCount val="1"/>
                <c:pt idx="0">
                  <c:v>Hadlock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'Summary 90p'!$K$3:$K$6</c:f>
              <c:numCache>
                <c:formatCode>0.0%</c:formatCode>
                <c:ptCount val="4"/>
                <c:pt idx="0">
                  <c:v>6.3552193180193783E-2</c:v>
                </c:pt>
                <c:pt idx="1">
                  <c:v>7.7866616498918337E-2</c:v>
                </c:pt>
                <c:pt idx="2">
                  <c:v>3.5152545052165675E-2</c:v>
                </c:pt>
                <c:pt idx="3">
                  <c:v>5.4212646698195831E-2</c:v>
                </c:pt>
              </c:numCache>
            </c:numRef>
          </c:val>
        </c:ser>
        <c:axId val="227701120"/>
        <c:axId val="227702656"/>
      </c:barChart>
      <c:catAx>
        <c:axId val="227701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27702656"/>
        <c:crosses val="autoZero"/>
        <c:auto val="1"/>
        <c:lblAlgn val="ctr"/>
        <c:lblOffset val="100"/>
      </c:catAx>
      <c:valAx>
        <c:axId val="227702656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LGA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701120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225792768"/>
        <c:axId val="225794688"/>
      </c:scatterChart>
      <c:valAx>
        <c:axId val="225792768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225794688"/>
        <c:crosses val="autoZero"/>
        <c:crossBetween val="midCat"/>
        <c:majorUnit val="2"/>
      </c:valAx>
      <c:valAx>
        <c:axId val="225794688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25792768"/>
        <c:crosses val="autoZero"/>
        <c:crossBetween val="midCat"/>
      </c:valAx>
    </c:plotArea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Pr>
        <a:bodyPr/>
        <a:lstStyle/>
        <a:p>
          <a:pPr>
            <a:defRPr u="sng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2544472082203126"/>
          <c:y val="3.2370218843857691E-2"/>
          <c:w val="0.77455527917796851"/>
          <c:h val="0.85229821204206546"/>
        </c:manualLayout>
      </c:layout>
      <c:barChart>
        <c:barDir val="col"/>
        <c:grouping val="clustered"/>
        <c:ser>
          <c:idx val="2"/>
          <c:order val="0"/>
          <c:tx>
            <c:strRef>
              <c:f>SGArateSummary!$D$2</c:f>
              <c:strCache>
                <c:ptCount val="1"/>
                <c:pt idx="0">
                  <c:v>IG21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ysClr val="windowText" lastClr="000000"/>
              </a:solidFill>
            </a:ln>
          </c:spPr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'Summary 90p'!$M$3:$M$6</c:f>
              <c:numCache>
                <c:formatCode>0.0%</c:formatCode>
                <c:ptCount val="4"/>
                <c:pt idx="0">
                  <c:v>0.18074905708096475</c:v>
                </c:pt>
                <c:pt idx="1">
                  <c:v>0.21696924089925707</c:v>
                </c:pt>
                <c:pt idx="2">
                  <c:v>0.11182026557066077</c:v>
                </c:pt>
                <c:pt idx="3">
                  <c:v>0.15107724645296913</c:v>
                </c:pt>
              </c:numCache>
            </c:numRef>
          </c:val>
        </c:ser>
        <c:axId val="227730944"/>
        <c:axId val="227732480"/>
      </c:barChart>
      <c:catAx>
        <c:axId val="22773094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27732480"/>
        <c:crosses val="autoZero"/>
        <c:auto val="1"/>
        <c:lblAlgn val="ctr"/>
        <c:lblOffset val="100"/>
      </c:catAx>
      <c:valAx>
        <c:axId val="227732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LGA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730944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Pr>
        <a:bodyPr/>
        <a:lstStyle/>
        <a:p>
          <a:pPr>
            <a:defRPr u="sng"/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22544472082203126"/>
          <c:y val="3.2370218843857691E-2"/>
          <c:w val="0.77455527917796851"/>
          <c:h val="0.85229821204206579"/>
        </c:manualLayout>
      </c:layout>
      <c:barChart>
        <c:barDir val="col"/>
        <c:grouping val="clustered"/>
        <c:ser>
          <c:idx val="3"/>
          <c:order val="0"/>
          <c:tx>
            <c:strRef>
              <c:f>SGArateSummary!$E$2</c:f>
              <c:strCache>
                <c:ptCount val="1"/>
                <c:pt idx="0">
                  <c:v>WHO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ysClr val="windowText" lastClr="000000"/>
              </a:solidFill>
            </a:ln>
          </c:spPr>
          <c:cat>
            <c:strRef>
              <c:f>SGArateSummary!$A$3:$A$6</c:f>
              <c:strCache>
                <c:ptCount val="4"/>
                <c:pt idx="0">
                  <c:v>Overall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</c:strCache>
            </c:strRef>
          </c:cat>
          <c:val>
            <c:numRef>
              <c:f>'Summary 90p'!$N$3:$N$6</c:f>
              <c:numCache>
                <c:formatCode>0.0%</c:formatCode>
                <c:ptCount val="4"/>
                <c:pt idx="0">
                  <c:v>9.6947471437525412E-2</c:v>
                </c:pt>
                <c:pt idx="1">
                  <c:v>0.11743015708776221</c:v>
                </c:pt>
                <c:pt idx="2">
                  <c:v>5.6789440404679085E-2</c:v>
                </c:pt>
                <c:pt idx="3">
                  <c:v>8.2326151690313529E-2</c:v>
                </c:pt>
              </c:numCache>
            </c:numRef>
          </c:val>
        </c:ser>
        <c:axId val="225970816"/>
        <c:axId val="225984896"/>
      </c:barChart>
      <c:catAx>
        <c:axId val="225970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25984896"/>
        <c:crosses val="autoZero"/>
        <c:auto val="1"/>
        <c:lblAlgn val="ctr"/>
        <c:lblOffset val="100"/>
      </c:catAx>
      <c:valAx>
        <c:axId val="225984896"/>
        <c:scaling>
          <c:orientation val="minMax"/>
          <c:max val="0.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Rate of LGA (%)</a:t>
                </a:r>
              </a:p>
            </c:rich>
          </c:tx>
        </c:title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5970816"/>
        <c:crosses val="autoZero"/>
        <c:crossBetween val="between"/>
      </c:valAx>
    </c:plotArea>
    <c:plotVisOnly val="1"/>
  </c:chart>
  <c:spPr>
    <a:solidFill>
      <a:schemeClr val="bg1"/>
    </a:solidFill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68746368"/>
        <c:axId val="170685568"/>
      </c:scatterChart>
      <c:valAx>
        <c:axId val="168746368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70685568"/>
        <c:crosses val="autoZero"/>
        <c:crossBetween val="midCat"/>
        <c:majorUnit val="2"/>
      </c:valAx>
      <c:valAx>
        <c:axId val="170685568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68746368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66FF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70704896"/>
        <c:axId val="170706432"/>
      </c:scatterChart>
      <c:valAx>
        <c:axId val="170704896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70706432"/>
        <c:crosses val="autoZero"/>
        <c:crossBetween val="midCat"/>
        <c:majorUnit val="2"/>
      </c:valAx>
      <c:valAx>
        <c:axId val="170706432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70704896"/>
        <c:crosses val="autoZero"/>
        <c:crossBetween val="midCat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74670208"/>
        <c:axId val="174671744"/>
      </c:scatterChart>
      <c:valAx>
        <c:axId val="174670208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74671744"/>
        <c:crosses val="autoZero"/>
        <c:crossBetween val="midCat"/>
        <c:majorUnit val="2"/>
      </c:valAx>
      <c:valAx>
        <c:axId val="174671744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74670208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75588096"/>
        <c:axId val="175589632"/>
      </c:scatterChart>
      <c:valAx>
        <c:axId val="175588096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75589632"/>
        <c:crosses val="autoZero"/>
        <c:crossBetween val="midCat"/>
        <c:majorUnit val="2"/>
      </c:valAx>
      <c:valAx>
        <c:axId val="175589632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75588096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2"/>
          <c:order val="0"/>
          <c:tx>
            <c:strRef>
              <c:f>'Kramer-BW'!$AB$2</c:f>
              <c:strCache>
                <c:ptCount val="1"/>
                <c:pt idx="0">
                  <c:v>50th</c:v>
                </c:pt>
              </c:strCache>
            </c:strRef>
          </c:tx>
          <c:spPr>
            <a:ln w="5715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'Kramer-BW'!$Y$3:$Y$21</c:f>
              <c:numCache>
                <c:formatCode>General</c:formatCode>
                <c:ptCount val="1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</c:numCache>
            </c:numRef>
          </c:xVal>
          <c:yVal>
            <c:numRef>
              <c:f>'Kramer-BW'!$AB$3:$AB$21</c:f>
              <c:numCache>
                <c:formatCode>0</c:formatCode>
                <c:ptCount val="19"/>
                <c:pt idx="0">
                  <c:v>478</c:v>
                </c:pt>
                <c:pt idx="1">
                  <c:v>573</c:v>
                </c:pt>
                <c:pt idx="2">
                  <c:v>670.5</c:v>
                </c:pt>
                <c:pt idx="3">
                  <c:v>773</c:v>
                </c:pt>
                <c:pt idx="4">
                  <c:v>883</c:v>
                </c:pt>
                <c:pt idx="5">
                  <c:v>1004.5</c:v>
                </c:pt>
                <c:pt idx="6">
                  <c:v>1141</c:v>
                </c:pt>
                <c:pt idx="7">
                  <c:v>1295.5</c:v>
                </c:pt>
                <c:pt idx="8">
                  <c:v>1467</c:v>
                </c:pt>
                <c:pt idx="9">
                  <c:v>1655.5</c:v>
                </c:pt>
                <c:pt idx="10">
                  <c:v>1861.5</c:v>
                </c:pt>
                <c:pt idx="11">
                  <c:v>2081</c:v>
                </c:pt>
                <c:pt idx="12">
                  <c:v>2313</c:v>
                </c:pt>
                <c:pt idx="13">
                  <c:v>2553</c:v>
                </c:pt>
                <c:pt idx="14">
                  <c:v>2794.5</c:v>
                </c:pt>
                <c:pt idx="15">
                  <c:v>3024</c:v>
                </c:pt>
                <c:pt idx="16">
                  <c:v>3229.5</c:v>
                </c:pt>
                <c:pt idx="17">
                  <c:v>3399.5</c:v>
                </c:pt>
                <c:pt idx="18">
                  <c:v>3541.5</c:v>
                </c:pt>
              </c:numCache>
            </c:numRef>
          </c:yVal>
          <c:smooth val="1"/>
        </c:ser>
        <c:axId val="187262080"/>
        <c:axId val="187263616"/>
      </c:scatterChart>
      <c:valAx>
        <c:axId val="187262080"/>
        <c:scaling>
          <c:orientation val="minMax"/>
          <c:max val="40"/>
          <c:min val="24"/>
        </c:scaling>
        <c:axPos val="b"/>
        <c:numFmt formatCode="General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87263616"/>
        <c:crosses val="autoZero"/>
        <c:crossBetween val="midCat"/>
        <c:majorUnit val="2"/>
      </c:valAx>
      <c:valAx>
        <c:axId val="187263616"/>
        <c:scaling>
          <c:orientation val="minMax"/>
          <c:max val="4300"/>
          <c:min val="500"/>
        </c:scaling>
        <c:axPos val="l"/>
        <c:numFmt formatCode="0" sourceLinked="1"/>
        <c:majorTickMark val="none"/>
        <c:tickLblPos val="none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7262080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F1724F-493B-497E-B9C4-3754F3953147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228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C5EB7-7771-4904-85D8-66D444F83A40}" type="slidenum">
              <a:rPr lang="he-IL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Char char="-"/>
            </a:pPr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>
                <a:solidFill>
                  <a:prstClr val="white"/>
                </a:solidFill>
              </a:rPr>
              <a:pPr/>
              <a:t>11</a:t>
            </a:fld>
            <a:endParaRPr lang="en-GB" altLang="en-US" smtClean="0">
              <a:solidFill>
                <a:prstClr val="white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>
                <a:solidFill>
                  <a:prstClr val="white"/>
                </a:solidFill>
              </a:rPr>
              <a:pPr/>
              <a:t>12</a:t>
            </a:fld>
            <a:endParaRPr lang="en-GB" altLang="en-US" smtClean="0">
              <a:solidFill>
                <a:prstClr val="white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>
                <a:solidFill>
                  <a:prstClr val="white"/>
                </a:solidFill>
              </a:rPr>
              <a:pPr/>
              <a:t>13</a:t>
            </a:fld>
            <a:endParaRPr lang="en-GB" altLang="en-US" smtClean="0">
              <a:solidFill>
                <a:prstClr val="white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Char char="-"/>
            </a:pPr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1724F-493B-497E-B9C4-3754F3953147}" type="slidenum">
              <a:rPr lang="he-IL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Char char="-"/>
            </a:pPr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Char char="-"/>
            </a:pPr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 typeface="Arial" pitchFamily="34" charset="0"/>
              <a:buNone/>
            </a:pPr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Char char="•"/>
              <a:defRPr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Char char="•"/>
              <a:defRPr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CA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 typeface="Arial" pitchFamily="34" charset="0"/>
              <a:buNone/>
            </a:pPr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CA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en-CA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/>
            <a:endParaRPr lang="he-IL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809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80093-E852-4575-9C72-2A3B5969CADE}" type="slidenum">
              <a:rPr lang="he-IL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C5EB7-7771-4904-85D8-66D444F83A40}" type="slidenum">
              <a:rPr lang="he-IL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>
                <a:solidFill>
                  <a:prstClr val="white"/>
                </a:solidFill>
              </a:rPr>
              <a:pPr/>
              <a:t>35</a:t>
            </a:fld>
            <a:endParaRPr lang="en-GB" altLang="en-US" smtClean="0">
              <a:solidFill>
                <a:prstClr val="white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1724F-493B-497E-B9C4-3754F3953147}" type="slidenum">
              <a:rPr lang="he-IL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Char char="•"/>
              <a:defRPr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F06C5-55EE-419F-A19F-80EF21744628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  <a:defRPr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1724F-493B-497E-B9C4-3754F3953147}" type="slidenum">
              <a:rPr lang="he-IL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519A4-9C72-4F12-B251-8FA20F264222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AF77E-4555-4E62-932C-1875B4D772A5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791A-B999-4B2A-9615-53EB08875BBC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CE3E-41E1-4D94-A2CD-DA5CF732726F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7B3C-F957-4B75-8A66-A7F2EA99567E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A3F6-E1C3-43B6-998F-2F8F6BFB26D7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F140-89F3-47F6-9808-BEE958877487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A1A39-5F2B-4D5F-A2BE-76082C2CC71E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EE19F-9C9E-40A1-83F2-3C77B4F9BA25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4042-55C5-412E-9133-E977B298C413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882D-B93A-41F4-927D-759BD3DC1BC5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6788-6E35-44AD-86FD-353418CF0A55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4770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41F5A-A908-4417-8C6B-3232D086B5C7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chart" Target="../charts/char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6.xml"/><Relationship Id="rId18" Type="http://schemas.openxmlformats.org/officeDocument/2006/relationships/chart" Target="../charts/chart11.xml"/><Relationship Id="rId3" Type="http://schemas.openxmlformats.org/officeDocument/2006/relationships/notesSlide" Target="../notesSlides/notesSlide5.xml"/><Relationship Id="rId21" Type="http://schemas.openxmlformats.org/officeDocument/2006/relationships/chart" Target="../charts/chart14.xml"/><Relationship Id="rId7" Type="http://schemas.openxmlformats.org/officeDocument/2006/relationships/image" Target="../media/image6.png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6" Type="http://schemas.openxmlformats.org/officeDocument/2006/relationships/chart" Target="../charts/chart9.xml"/><Relationship Id="rId20" Type="http://schemas.openxmlformats.org/officeDocument/2006/relationships/chart" Target="../charts/chart1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chart" Target="../charts/chart4.xml"/><Relationship Id="rId5" Type="http://schemas.openxmlformats.org/officeDocument/2006/relationships/image" Target="../media/image4.png"/><Relationship Id="rId15" Type="http://schemas.openxmlformats.org/officeDocument/2006/relationships/chart" Target="../charts/chart8.xml"/><Relationship Id="rId23" Type="http://schemas.openxmlformats.org/officeDocument/2006/relationships/image" Target="../media/image2.png"/><Relationship Id="rId10" Type="http://schemas.openxmlformats.org/officeDocument/2006/relationships/chart" Target="../charts/chart3.xml"/><Relationship Id="rId19" Type="http://schemas.openxmlformats.org/officeDocument/2006/relationships/chart" Target="../charts/chart12.xml"/><Relationship Id="rId4" Type="http://schemas.openxmlformats.org/officeDocument/2006/relationships/image" Target="../media/image3.png"/><Relationship Id="rId9" Type="http://schemas.openxmlformats.org/officeDocument/2006/relationships/chart" Target="../charts/chart2.xml"/><Relationship Id="rId14" Type="http://schemas.openxmlformats.org/officeDocument/2006/relationships/chart" Target="../charts/chart7.xml"/><Relationship Id="rId22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42428" y="228600"/>
            <a:ext cx="8881368" cy="20162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6000" b="1" kern="0" dirty="0" smtClean="0">
                <a:solidFill>
                  <a:srgbClr val="FFFF00"/>
                </a:solidFill>
                <a:latin typeface="Calibri" pitchFamily="34" charset="0"/>
                <a:ea typeface="+mj-ea"/>
                <a:cs typeface="+mj-cs"/>
              </a:rPr>
              <a:t>SOON Consensus Working Group on Fetal Growth</a:t>
            </a:r>
            <a:endParaRPr kumimoji="0" lang="en-CA" alt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9" descr="SOON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5053196"/>
            <a:ext cx="2133600" cy="18048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6512" y="6208712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May-1</a:t>
            </a:r>
            <a:r>
              <a:rPr kumimoji="0" lang="en-GB" alt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st</a:t>
            </a: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, 2019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2400" y="3124200"/>
            <a:ext cx="8881368" cy="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6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How to choose the </a:t>
            </a:r>
            <a:br>
              <a:rPr lang="en-CA" altLang="en-US" sz="6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CA" altLang="en-US" sz="6000" b="1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right chart?</a:t>
            </a:r>
            <a:endParaRPr kumimoji="0" lang="en-CA" altLang="en-US" sz="6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1. Statistical approach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28600" y="533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Find the chart that best matches the distribution of fetal weight in </a:t>
            </a:r>
            <a:r>
              <a:rPr lang="en-CA" sz="2800" u="sng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low risk pregnancies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in your own population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165099" y="2209800"/>
          <a:ext cx="8751254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448"/>
                <a:gridCol w="1427480"/>
                <a:gridCol w="1283018"/>
                <a:gridCol w="1002030"/>
                <a:gridCol w="906780"/>
                <a:gridCol w="1130618"/>
                <a:gridCol w="1198880"/>
              </a:tblGrid>
              <a:tr h="5943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Expected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>
                          <a:solidFill>
                            <a:schemeClr val="tx1"/>
                          </a:solidFill>
                        </a:rPr>
                        <a:t>Hadlock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IG-21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NICHD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Kramer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Proportion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</a:p>
                    <a:p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EFW&lt;3</a:t>
                      </a:r>
                      <a:r>
                        <a:rPr lang="en-CA" sz="2000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~3%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Proportion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EFW&lt;10</a:t>
                      </a:r>
                      <a:r>
                        <a:rPr lang="en-CA" sz="2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~10%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Proportion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EFW&gt;90</a:t>
                      </a:r>
                      <a:r>
                        <a:rPr lang="en-CA" sz="2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~10%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Proportion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EFW&gt;97</a:t>
                      </a:r>
                      <a:r>
                        <a:rPr lang="en-CA" sz="2000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CA" sz="2000" baseline="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~3%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2057500"/>
      </p:ext>
    </p:extLst>
  </p:cSld>
  <p:clrMapOvr>
    <a:masterClrMapping/>
  </p:clrMapOvr>
  <p:transition spd="med" advTm="9901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/>
        </p:nvGraphicFramePr>
        <p:xfrm>
          <a:off x="4676912" y="374021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 noGrp="1"/>
          </p:cNvGraphicFramePr>
          <p:nvPr/>
        </p:nvGraphicFramePr>
        <p:xfrm>
          <a:off x="104272" y="374021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4676912" y="58553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 noGrp="1"/>
          </p:cNvGraphicFramePr>
          <p:nvPr/>
        </p:nvGraphicFramePr>
        <p:xfrm>
          <a:off x="104272" y="58553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Rate of SGA&lt;10% in Ontario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(37-40w, low-risk, </a:t>
            </a:r>
            <a:r>
              <a:rPr lang="en-US" sz="1600" u="sng" dirty="0" smtClean="0">
                <a:solidFill>
                  <a:srgbClr val="FFFF00"/>
                </a:solidFill>
                <a:latin typeface="Arial" pitchFamily="34" charset="0"/>
              </a:rPr>
              <a:t>n=181,882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)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9600" y="7620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smtClean="0">
                <a:latin typeface="+mn-lt"/>
              </a:rPr>
              <a:t>NICHD</a:t>
            </a:r>
            <a:endParaRPr lang="en-US" sz="2000" b="1" u="sng" dirty="0">
              <a:latin typeface="+mn-lt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200650" y="7620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smtClean="0">
                <a:latin typeface="+mn-lt"/>
              </a:rPr>
              <a:t>IG-21</a:t>
            </a:r>
            <a:endParaRPr lang="en-US" sz="2000" b="1" u="sng" dirty="0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09600" y="39243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err="1" smtClean="0">
                <a:latin typeface="+mn-lt"/>
              </a:rPr>
              <a:t>Hadlock</a:t>
            </a:r>
            <a:endParaRPr lang="en-US" sz="2000" b="1" u="sng" dirty="0">
              <a:latin typeface="+mn-lt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200650" y="39243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smtClean="0">
                <a:latin typeface="+mn-lt"/>
              </a:rPr>
              <a:t>WHO</a:t>
            </a:r>
            <a:endParaRPr lang="en-US" sz="2000" b="1" u="sng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13592" y="217370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972952" y="533774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531584" y="217370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531584" y="533774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/>
        </p:nvGraphicFramePr>
        <p:xfrm>
          <a:off x="4676912" y="374021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 noGrp="1"/>
          </p:cNvGraphicFramePr>
          <p:nvPr/>
        </p:nvGraphicFramePr>
        <p:xfrm>
          <a:off x="104272" y="374021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 noGrp="1"/>
          </p:cNvGraphicFramePr>
          <p:nvPr/>
        </p:nvGraphicFramePr>
        <p:xfrm>
          <a:off x="104272" y="585536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Rate of SGA&lt;10% in Ontario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(37-40w, low-risk, </a:t>
            </a:r>
            <a:r>
              <a:rPr lang="en-US" sz="1600" u="sng" dirty="0" smtClean="0">
                <a:solidFill>
                  <a:srgbClr val="FFFF00"/>
                </a:solidFill>
                <a:latin typeface="Arial" pitchFamily="34" charset="0"/>
              </a:rPr>
              <a:t>n=181,882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)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09600" y="7620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smtClean="0">
                <a:latin typeface="+mn-lt"/>
              </a:rPr>
              <a:t>NICHD</a:t>
            </a:r>
            <a:endParaRPr lang="en-US" sz="2000" b="1" u="sng" dirty="0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09600" y="39243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err="1" smtClean="0">
                <a:latin typeface="+mn-lt"/>
              </a:rPr>
              <a:t>Hadlock</a:t>
            </a:r>
            <a:endParaRPr lang="en-US" sz="2000" b="1" u="sng" dirty="0">
              <a:latin typeface="+mn-lt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200650" y="39243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000" b="1" u="sng" dirty="0" smtClean="0">
                <a:latin typeface="+mn-lt"/>
              </a:rPr>
              <a:t>WHO</a:t>
            </a:r>
            <a:endParaRPr lang="en-US" sz="2000" b="1" u="sng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13592" y="217370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972952" y="533774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531584" y="533774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648201" y="1219201"/>
          <a:ext cx="4338003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9"/>
                <a:gridCol w="930593"/>
                <a:gridCol w="1089343"/>
                <a:gridCol w="870268"/>
              </a:tblGrid>
              <a:tr h="558914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NICHD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Hadlock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WHO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857433"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Rate of SGA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in Asians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9.9%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16.5%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20.7%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945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#of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cases of SGA in Asians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1881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3135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3933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מלבן 6"/>
          <p:cNvSpPr/>
          <p:nvPr/>
        </p:nvSpPr>
        <p:spPr>
          <a:xfrm>
            <a:off x="4648200" y="5334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~70,000 births /year in SOON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Asians ~27% = ~19,000/year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228600" y="838200"/>
          <a:ext cx="8458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Rate of SGA &lt;10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% -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Sunnybrook data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277815" y="4325815"/>
            <a:ext cx="740664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CA" sz="2800" b="1" u="sng" dirty="0" err="1" smtClean="0">
                <a:solidFill>
                  <a:srgbClr val="FFFF00"/>
                </a:solidFill>
                <a:latin typeface="Calibri" pitchFamily="34" charset="0"/>
              </a:rPr>
              <a:t>Birthweight</a:t>
            </a:r>
            <a:r>
              <a:rPr lang="en-CA" sz="2800" b="1" u="sng" dirty="0" smtClean="0">
                <a:solidFill>
                  <a:srgbClr val="FFFF00"/>
                </a:solidFill>
                <a:latin typeface="Calibri" pitchFamily="34" charset="0"/>
              </a:rPr>
              <a:t> vs. U/S  Based Chart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2192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9895035">
            <a:off x="3944287" y="4135182"/>
            <a:ext cx="212407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Kramer (BW)</a:t>
            </a:r>
          </a:p>
        </p:txBody>
      </p:sp>
      <p:sp>
        <p:nvSpPr>
          <p:cNvPr id="9" name="Rectangle 8"/>
          <p:cNvSpPr/>
          <p:nvPr/>
        </p:nvSpPr>
        <p:spPr>
          <a:xfrm rot="19621708">
            <a:off x="2907964" y="3041412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7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2. Outcome-based approach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52400" y="5228570"/>
            <a:ext cx="89154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CA" sz="3600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No clear cut-off </a:t>
            </a:r>
            <a:r>
              <a:rPr lang="en-CA" sz="36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 trade-off between </a:t>
            </a:r>
            <a:r>
              <a:rPr lang="en-CA" sz="3600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detection rate </a:t>
            </a:r>
            <a:r>
              <a:rPr lang="en-CA" sz="36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and </a:t>
            </a:r>
            <a:r>
              <a:rPr lang="en-CA" sz="3600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false-positive 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8839200" cy="448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685800"/>
          <a:ext cx="678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620575" y="264855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2000" b="1" u="sng" dirty="0" smtClean="0">
                <a:latin typeface="Arial" pitchFamily="34" charset="0"/>
              </a:rPr>
              <a:t>Adverse outcome</a:t>
            </a:r>
          </a:p>
          <a:p>
            <a:pPr algn="l" rtl="0"/>
            <a:r>
              <a:rPr lang="en-CA" sz="2000" dirty="0" smtClean="0">
                <a:latin typeface="Arial" pitchFamily="34" charset="0"/>
              </a:rPr>
              <a:t>Stillbirth</a:t>
            </a:r>
          </a:p>
          <a:p>
            <a:pPr algn="l" rtl="0"/>
            <a:r>
              <a:rPr lang="en-CA" sz="2000" dirty="0" smtClean="0">
                <a:latin typeface="Arial" pitchFamily="34" charset="0"/>
              </a:rPr>
              <a:t>Neonatal death</a:t>
            </a:r>
          </a:p>
          <a:p>
            <a:pPr algn="l" rtl="0"/>
            <a:r>
              <a:rPr lang="en-CA" sz="2000" dirty="0" smtClean="0">
                <a:latin typeface="Arial" pitchFamily="34" charset="0"/>
              </a:rPr>
              <a:t>Neonatal morbidity</a:t>
            </a:r>
          </a:p>
          <a:p>
            <a:pPr algn="l" rtl="0"/>
            <a:r>
              <a:rPr lang="en-CA" sz="2000" dirty="0" smtClean="0">
                <a:latin typeface="Arial" pitchFamily="34" charset="0"/>
              </a:rPr>
              <a:t>Asphyxia</a:t>
            </a:r>
          </a:p>
        </p:txBody>
      </p:sp>
      <p:sp>
        <p:nvSpPr>
          <p:cNvPr id="69" name="Oval 68"/>
          <p:cNvSpPr/>
          <p:nvPr/>
        </p:nvSpPr>
        <p:spPr>
          <a:xfrm>
            <a:off x="6468175" y="27905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420850" y="2667000"/>
            <a:ext cx="2514600" cy="1600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292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48400" y="1828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34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1295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624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674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48200" y="1295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81400" y="1600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8600" y="1905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62400" y="1066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48200" y="1752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200400" y="990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7600" y="2286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00600" y="2514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62400" y="1524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48000" y="2286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2895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00400" y="1752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86000" y="2667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352800" y="3352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3600" y="3048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958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052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00600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148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672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10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290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8288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22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148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8000" y="3429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480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514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248400" y="1447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33800" y="1752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057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24200" y="2362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048000" y="1524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3800" y="2209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86000" y="1447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43200" y="2743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86200" y="2971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048000" y="1981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33600" y="2743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981200" y="3352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286000" y="2209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371600" y="3124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438400" y="3810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19200" y="3505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00600" y="2667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33800" y="2971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514600" y="3657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24200" y="3276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19800" y="1600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410200" y="1905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343400" y="2819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724400" y="2362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6576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10200" y="1295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7432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95800" y="175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8194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572000" y="1447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9050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6576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0030" y="622002"/>
            <a:ext cx="144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3200" b="1" dirty="0" smtClean="0">
                <a:latin typeface="Arial" pitchFamily="34" charset="0"/>
              </a:rPr>
              <a:t>5</a:t>
            </a:r>
            <a:r>
              <a:rPr lang="en-CA" sz="3200" b="1" baseline="30000" dirty="0" smtClean="0">
                <a:latin typeface="Arial" pitchFamily="34" charset="0"/>
              </a:rPr>
              <a:t>th</a:t>
            </a:r>
            <a:r>
              <a:rPr lang="en-CA" sz="3200" b="1" dirty="0" smtClean="0">
                <a:latin typeface="Arial" pitchFamily="34" charset="0"/>
              </a:rPr>
              <a:t>%</a:t>
            </a:r>
            <a:endParaRPr lang="en-US" sz="3200" b="1" dirty="0"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2057500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17" grpId="0" animBg="1"/>
      <p:bldP spid="18" grpId="0" animBg="1"/>
      <p:bldP spid="30" grpId="0" animBg="1"/>
      <p:bldP spid="36" grpId="0" animBg="1"/>
      <p:bldP spid="47" grpId="0" animBg="1"/>
      <p:bldP spid="48" grpId="0" animBg="1"/>
      <p:bldP spid="60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912" y="1066800"/>
          <a:ext cx="865028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59"/>
                <a:gridCol w="1854912"/>
                <a:gridCol w="1448676"/>
                <a:gridCol w="1310970"/>
                <a:gridCol w="1733271"/>
              </a:tblGrid>
              <a:tr h="2939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err="1" smtClean="0">
                          <a:solidFill>
                            <a:schemeClr val="tx1"/>
                          </a:solidFill>
                        </a:rPr>
                        <a:t>Hadlock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IG-21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chemeClr val="tx1"/>
                          </a:solidFill>
                        </a:rPr>
                        <a:t>Kramer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Sensitivity (DR)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61.1%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53.7%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63.0%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49.1%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dirty="0" smtClean="0">
                          <a:solidFill>
                            <a:schemeClr val="bg1"/>
                          </a:solidFill>
                        </a:rPr>
                        <a:t>Specificity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88.1%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94.1%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85.7%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89.6%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PPV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NPV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99.9%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99.9%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99.9%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99.9%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LR+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9.16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4.39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4.72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bg1"/>
                          </a:solidFill>
                        </a:rPr>
                        <a:t>LR-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Predictive accuracy of SGA&lt;10% for unexplained in Sunnybrook (n=108)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632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IG21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3680" y="391668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WHO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3200" b="1" u="sng" dirty="0" smtClean="0">
                <a:solidFill>
                  <a:srgbClr val="FFFF00"/>
                </a:solidFill>
                <a:latin typeface="Calibri" pitchFamily="34" charset="0"/>
              </a:rPr>
              <a:t>Summary</a:t>
            </a:r>
            <a:endParaRPr lang="en-US" sz="32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28600" y="533401"/>
            <a:ext cx="8915400" cy="632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Choice of right chart</a:t>
            </a:r>
            <a:r>
              <a:rPr lang="en-CA" sz="2800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has important implications</a:t>
            </a:r>
          </a:p>
          <a:p>
            <a:pPr marL="457200" indent="-457200" algn="l" rtl="0">
              <a:buFont typeface="+mj-lt"/>
              <a:buAutoNum type="arabicPeriod"/>
            </a:pPr>
            <a:endParaRPr lang="en-CA" sz="2800" dirty="0" smtClean="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General agreement that </a:t>
            </a:r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US-based chart 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should be preferred over </a:t>
            </a:r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BW-based charts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Statistical validation (rate of SGA&lt;10% ~=10%)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CA" sz="2800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NICHD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– seems to be most suitable to Ontario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CA" sz="2800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IG21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– under-detects SGA (~5%)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CA" sz="2800" b="1" dirty="0" err="1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Hadlock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en-CA" sz="2800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WHO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– over-diagnose SGA in Asian, Black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CA" sz="2800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Kramer</a:t>
            </a:r>
            <a: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– under-detects SGA &lt;37 weeks</a:t>
            </a:r>
            <a:br>
              <a:rPr lang="en-CA" sz="28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</a:br>
            <a:endParaRPr lang="en-CA" sz="2800" dirty="0" smtClean="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Outcome-based validation</a:t>
            </a:r>
            <a:endParaRPr lang="en-CA" sz="2800" dirty="0" smtClean="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No information re ethnicity  cannot assess </a:t>
            </a:r>
            <a:r>
              <a:rPr lang="en-CA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NICHD</a:t>
            </a:r>
          </a:p>
          <a:p>
            <a:pPr marL="914400" lvl="1" indent="-457200" algn="l" rtl="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IG-21,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CA" b="1" dirty="0" smtClean="0">
                <a:solidFill>
                  <a:srgbClr val="66FF33"/>
                </a:solidFill>
                <a:latin typeface="Calibri" pitchFamily="34" charset="0"/>
                <a:sym typeface="Wingdings" pitchFamily="2" charset="2"/>
              </a:rPr>
              <a:t>Kramer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 – SGA has lowest DR but highest specificity for stillbirth</a:t>
            </a:r>
            <a:endParaRPr lang="en-US" b="1" dirty="0" smtClean="0">
              <a:solidFill>
                <a:schemeClr val="bg1"/>
              </a:solidFill>
              <a:latin typeface="Calibri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2057500"/>
      </p:ext>
    </p:extLst>
  </p:cSld>
  <p:clrMapOvr>
    <a:masterClrMapping/>
  </p:clrMapOvr>
  <p:transition spd="med" advTm="117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4800" b="1" u="sng" dirty="0" smtClean="0">
                <a:solidFill>
                  <a:srgbClr val="FFFF00"/>
                </a:solidFill>
                <a:latin typeface="Calibri" pitchFamily="34" charset="0"/>
              </a:rPr>
              <a:t>DISCUSSION</a:t>
            </a:r>
            <a:endParaRPr lang="en-US" sz="4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8912" y="990600"/>
          <a:ext cx="8727440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040"/>
                <a:gridCol w="3886200"/>
                <a:gridCol w="3124200"/>
              </a:tblGrid>
              <a:tr h="2939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Pros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</a:rPr>
                        <a:t>Cons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Hadlock</a:t>
                      </a:r>
                      <a:endParaRPr lang="en-CA" sz="24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Simple - use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d by most centers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Old</a:t>
                      </a:r>
                    </a:p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Over-diagnose SGA in non-white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population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IG-21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Simple,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excellent methodology, </a:t>
                      </a:r>
                      <a:b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universal chart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May under-detects IUGR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NICHD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Optimal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detection of SGA, </a:t>
                      </a:r>
                      <a:b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North American</a:t>
                      </a:r>
                      <a:b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Requires using race-specific chart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WHO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Simple,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excellent methodology, </a:t>
                      </a:r>
                      <a:b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universal chart</a:t>
                      </a: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Over-diagnose SGA in non-white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population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Kramer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Consistent with neonatal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assessment, </a:t>
                      </a:r>
                    </a:p>
                    <a:p>
                      <a:pPr algn="ctr" fontAlgn="b"/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Canadian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Under-detects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IUGR &lt;37 weeks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9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Customized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May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improve detection rate &amp; FPR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Cumbersome,</a:t>
                      </a: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b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n-CA" sz="20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time consuming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762057500"/>
      </p:ext>
    </p:extLst>
  </p:cSld>
  <p:clrMapOvr>
    <a:masterClrMapping/>
  </p:clrMapOvr>
  <p:transition spd="med" advTm="1179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" y="1828800"/>
            <a:ext cx="8915400" cy="25908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rtl="0" eaLnBrk="0" hangingPunct="0">
              <a:lnSpc>
                <a:spcPct val="105000"/>
              </a:lnSpc>
              <a:spcBef>
                <a:spcPct val="30000"/>
              </a:spcBef>
              <a:buNone/>
              <a:defRPr/>
            </a:pPr>
            <a:r>
              <a:rPr lang="en-C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1. Which TYPES of charts are available?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21880"/>
      </p:ext>
    </p:extLst>
  </p:cSld>
  <p:clrMapOvr>
    <a:masterClrMapping/>
  </p:clrMapOvr>
  <p:transition spd="med" advTm="70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Universal vs. Customized Charts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4500" y="1284069"/>
            <a:ext cx="2349500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/>
            <a: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  <a:t>Race specific </a:t>
            </a:r>
            <a:b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  <a:t>charts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926" y="1296349"/>
            <a:ext cx="219727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/>
            <a: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  <a:t>Universal </a:t>
            </a:r>
            <a:b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  <a:t>charts</a:t>
            </a:r>
            <a:endParaRPr lang="en-C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3004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CA" sz="1800" dirty="0" smtClean="0">
                <a:solidFill>
                  <a:srgbClr val="66FF33"/>
                </a:solidFill>
                <a:latin typeface="Calibri" pitchFamily="34" charset="0"/>
              </a:rPr>
              <a:t>E.g., Intergrowth-21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228873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rgbClr val="66FF33"/>
                </a:solidFill>
                <a:latin typeface="Calibri" pitchFamily="34" charset="0"/>
              </a:rPr>
              <a:t>E.g., NICHD, WHO</a:t>
            </a:r>
            <a:endParaRPr lang="en-US" sz="1800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210300" y="1278572"/>
            <a:ext cx="2209800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/>
            <a:r>
              <a:rPr lang="en-CA" b="1" dirty="0" smtClean="0">
                <a:solidFill>
                  <a:srgbClr val="FFFF00"/>
                </a:solidFill>
                <a:latin typeface="Arial" pitchFamily="34" charset="0"/>
              </a:rPr>
              <a:t>Customized charts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667500" y="2173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rgbClr val="66FF33"/>
                </a:solidFill>
                <a:latin typeface="Calibri" pitchFamily="34" charset="0"/>
              </a:rPr>
              <a:t>E.g., GROW (</a:t>
            </a:r>
            <a:r>
              <a:rPr lang="en-CA" sz="1800" dirty="0" err="1" smtClean="0">
                <a:solidFill>
                  <a:srgbClr val="66FF33"/>
                </a:solidFill>
                <a:latin typeface="Calibri" pitchFamily="34" charset="0"/>
              </a:rPr>
              <a:t>Gardosi</a:t>
            </a:r>
            <a:r>
              <a:rPr lang="en-CA" sz="1800" dirty="0" smtClean="0">
                <a:solidFill>
                  <a:srgbClr val="66FF33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66FF33"/>
              </a:solidFill>
              <a:latin typeface="Calibri" pitchFamily="34" charset="0"/>
            </a:endParaRPr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152400" y="838200"/>
            <a:ext cx="8839200" cy="0"/>
          </a:xfrm>
          <a:prstGeom prst="straightConnector1">
            <a:avLst/>
          </a:prstGeom>
          <a:ln w="38100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152400" y="336446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All fetuses have the same genetic growth potential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6248400" y="33528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Adjust for all PHYSIOLOIC factors affecting  fetal growth:</a:t>
            </a:r>
            <a:b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 Race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 Maternal height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 Maternal weight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 Parity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 Fetal sex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3060700" y="3352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Should adjust for race/country</a:t>
            </a:r>
          </a:p>
        </p:txBody>
      </p:sp>
    </p:spTree>
    <p:custDataLst>
      <p:tags r:id="rId1"/>
    </p:custDataLst>
  </p:cSld>
  <p:clrMapOvr>
    <a:masterClrMapping/>
  </p:clrMapOvr>
  <p:transition spd="med" advTm="1645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0" grpId="0"/>
      <p:bldP spid="11" grpId="0"/>
      <p:bldP spid="232" grpId="0" animBg="1"/>
      <p:bldP spid="233" grpId="0"/>
      <p:bldP spid="238" grpId="0"/>
      <p:bldP spid="239" grpId="0"/>
      <p:bldP spid="2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63" y="76200"/>
            <a:ext cx="89395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0" y="990600"/>
            <a:ext cx="122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None/>
            </a:pPr>
            <a:r>
              <a:rPr lang="en-CA" sz="1800" b="1" i="1" dirty="0" smtClean="0">
                <a:latin typeface="Calibri" pitchFamily="34" charset="0"/>
              </a:rPr>
              <a:t>AJOG 2016</a:t>
            </a:r>
            <a:endParaRPr lang="en-US" sz="1800" b="1" i="1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1600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Compare the performance of </a:t>
            </a:r>
            <a:r>
              <a:rPr lang="en-CA" b="1" dirty="0" smtClean="0">
                <a:solidFill>
                  <a:srgbClr val="66FF33"/>
                </a:solidFill>
                <a:latin typeface="Calibri" pitchFamily="34" charset="0"/>
              </a:rPr>
              <a:t>IG-21</a:t>
            </a:r>
            <a:r>
              <a:rPr lang="en-CA" b="1" baseline="30000" dirty="0" smtClean="0">
                <a:solidFill>
                  <a:srgbClr val="66FF33"/>
                </a:solidFill>
                <a:latin typeface="Calibri" pitchFamily="34" charset="0"/>
              </a:rPr>
              <a:t>st</a:t>
            </a: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 and a </a:t>
            </a:r>
            <a:r>
              <a:rPr lang="en-CA" b="1" dirty="0" smtClean="0">
                <a:solidFill>
                  <a:srgbClr val="66FF33"/>
                </a:solidFill>
                <a:latin typeface="Calibri" pitchFamily="34" charset="0"/>
              </a:rPr>
              <a:t>customized </a:t>
            </a:r>
            <a:r>
              <a:rPr lang="en-US" b="1" dirty="0" smtClean="0">
                <a:solidFill>
                  <a:srgbClr val="66FF33"/>
                </a:solidFill>
                <a:latin typeface="Calibri" pitchFamily="34" charset="0"/>
              </a:rPr>
              <a:t>standard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in their 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local population</a:t>
            </a:r>
            <a:endParaRPr lang="en-US" b="1" dirty="0" smtClean="0">
              <a:solidFill>
                <a:srgbClr val="66FF33"/>
              </a:solidFill>
              <a:latin typeface="Calibri" pitchFamily="34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  <a:latin typeface="Calibri" pitchFamily="34" charset="0"/>
              </a:rPr>
              <a:t> Prospective data of 53,484 live birth &gt;33 weeks (New Zealand)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4095750"/>
            <a:ext cx="88884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53588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b="1" dirty="0" smtClean="0">
                <a:solidFill>
                  <a:srgbClr val="FF0000"/>
                </a:solidFill>
                <a:latin typeface="Calibri" pitchFamily="34" charset="0"/>
              </a:rPr>
              <a:t>4.5%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91627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b="1" dirty="0" smtClean="0">
                <a:solidFill>
                  <a:srgbClr val="FF0000"/>
                </a:solidFill>
                <a:latin typeface="Calibri" pitchFamily="34" charset="0"/>
              </a:rPr>
              <a:t>11.6%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343918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Statistical correlation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679450"/>
            <a:ext cx="871855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40368" y="5791200"/>
            <a:ext cx="8839200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CA" sz="2800" b="1" dirty="0" smtClean="0">
                <a:solidFill>
                  <a:schemeClr val="bg1"/>
                </a:solidFill>
                <a:latin typeface="Calibri" pitchFamily="34" charset="0"/>
              </a:rPr>
              <a:t>The INTERGROWTH-21st standard is not suitable </a:t>
            </a:r>
            <a:br>
              <a:rPr lang="en-CA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CA" sz="2800" b="1" dirty="0" smtClean="0">
                <a:solidFill>
                  <a:schemeClr val="bg1"/>
                </a:solidFill>
                <a:latin typeface="Calibri" pitchFamily="34" charset="0"/>
              </a:rPr>
              <a:t>for their population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28600" y="76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Correlation with outcome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2100" y="1662847"/>
            <a:ext cx="2209800" cy="14773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smtClean="0">
                <a:solidFill>
                  <a:schemeClr val="accent6"/>
                </a:solidFill>
                <a:latin typeface="Calibri" pitchFamily="34" charset="0"/>
              </a:rPr>
              <a:t>Composite outcome: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accent6"/>
                </a:solidFill>
                <a:latin typeface="Calibri" pitchFamily="34" charset="0"/>
              </a:rPr>
              <a:t> Neonatal death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accent6"/>
                </a:solidFill>
                <a:latin typeface="Calibri" pitchFamily="34" charset="0"/>
              </a:rPr>
              <a:t> NICU &gt;48h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accent6"/>
                </a:solidFill>
                <a:latin typeface="Calibri" pitchFamily="34" charset="0"/>
              </a:rPr>
              <a:t> Ventilation &gt;4h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accent6"/>
                </a:solidFill>
                <a:latin typeface="Calibri" pitchFamily="34" charset="0"/>
              </a:rPr>
              <a:t> 5-minutes </a:t>
            </a:r>
            <a:r>
              <a:rPr lang="en-CA" sz="1800" dirty="0" err="1" smtClean="0">
                <a:solidFill>
                  <a:schemeClr val="accent6"/>
                </a:solidFill>
                <a:latin typeface="Calibri" pitchFamily="34" charset="0"/>
              </a:rPr>
              <a:t>Apgar</a:t>
            </a:r>
            <a:r>
              <a:rPr lang="en-CA" sz="1800" dirty="0" smtClean="0">
                <a:solidFill>
                  <a:schemeClr val="accent6"/>
                </a:solidFill>
                <a:latin typeface="Calibri" pitchFamily="34" charset="0"/>
              </a:rPr>
              <a:t> &lt;7</a:t>
            </a:r>
            <a:endParaRPr lang="en-US" sz="1800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7394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Reference vs. Standard Charts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812837"/>
            <a:ext cx="3810000" cy="12618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>
              <a:buNone/>
            </a:pPr>
            <a:r>
              <a:rPr lang="en-CA" sz="2800" b="1" u="sng" dirty="0" smtClean="0">
                <a:solidFill>
                  <a:srgbClr val="FFFF00"/>
                </a:solidFill>
                <a:latin typeface="Calibri" pitchFamily="34" charset="0"/>
              </a:rPr>
              <a:t>Reference</a:t>
            </a:r>
            <a:r>
              <a:rPr lang="en-CA" sz="2800" b="1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CA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 Descriptive (actual growth) </a:t>
            </a:r>
          </a:p>
          <a:p>
            <a:pPr algn="l" rtl="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 ALL pregnancies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812838"/>
            <a:ext cx="4114800" cy="1261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>
              <a:buNone/>
            </a:pPr>
            <a:r>
              <a:rPr lang="en-CA" sz="2800" b="1" u="sng" dirty="0" smtClean="0">
                <a:solidFill>
                  <a:srgbClr val="FFFF00"/>
                </a:solidFill>
                <a:latin typeface="Calibri" pitchFamily="34" charset="0"/>
              </a:rPr>
              <a:t>Standard</a:t>
            </a:r>
            <a:endParaRPr lang="en-CA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Prescriptive (optimal growth)</a:t>
            </a:r>
          </a:p>
          <a:p>
            <a:pPr algn="l" rtl="0">
              <a:buFont typeface="Arial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 Only low risk pregnancies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1243264"/>
            <a:ext cx="11430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 rtl="0">
              <a:buNone/>
            </a:pP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vs.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52400" y="2209800"/>
            <a:ext cx="4267200" cy="448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Chart 71"/>
          <p:cNvGraphicFramePr/>
          <p:nvPr/>
        </p:nvGraphicFramePr>
        <p:xfrm>
          <a:off x="152400" y="2209800"/>
          <a:ext cx="434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0" name="Oval 79"/>
          <p:cNvSpPr/>
          <p:nvPr/>
        </p:nvSpPr>
        <p:spPr>
          <a:xfrm>
            <a:off x="32004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9624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5908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8194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0386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098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5146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2860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670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956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576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76600" y="5257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236496" y="328863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9050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227096" y="3376864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581400" y="2971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505200" y="4038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962400" y="3429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10000" y="3048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617496" y="387016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352800" y="3505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819400" y="3962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438400" y="4953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819400" y="3505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828800" y="4648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895600" y="5334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676400" y="5029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7338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04800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5146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0480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038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8862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8862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9718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5052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9050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810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554704" y="525378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2860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6670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9812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276600" y="3733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429000" y="2667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514600" y="4495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048000" y="3886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352800" y="4267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191000" y="2590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2286000" y="4724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429000" y="4953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438400" y="3886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844840" y="5133472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524000" y="5334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905000" y="5410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124200" y="4572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286000" y="5181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43200" y="4876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5240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429000" y="3124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831432" y="4142872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733800" y="2819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2338136" y="4559968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124200" y="4343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3276600" y="4114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757864" y="3557336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648200" y="2209800"/>
            <a:ext cx="4267200" cy="448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1" name="Chart 210"/>
          <p:cNvGraphicFramePr/>
          <p:nvPr/>
        </p:nvGraphicFramePr>
        <p:xfrm>
          <a:off x="4648200" y="2209800"/>
          <a:ext cx="434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1" name="Rectangle 280"/>
          <p:cNvSpPr/>
          <p:nvPr/>
        </p:nvSpPr>
        <p:spPr>
          <a:xfrm>
            <a:off x="5847344" y="2209800"/>
            <a:ext cx="3072384" cy="35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6" cstate="print"/>
          <a:srcRect l="28384" r="1287" b="20675"/>
          <a:stretch>
            <a:fillRect/>
          </a:stretch>
        </p:blipFill>
        <p:spPr bwMode="auto">
          <a:xfrm>
            <a:off x="5847344" y="2209800"/>
            <a:ext cx="306805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Oval 211"/>
          <p:cNvSpPr/>
          <p:nvPr/>
        </p:nvSpPr>
        <p:spPr>
          <a:xfrm>
            <a:off x="76962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8458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7086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3152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85344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848600" y="2438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70104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7818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71628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73914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81534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772400" y="5257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7732296" y="328863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64008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8722896" y="3376864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8077200" y="2971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8001000" y="4038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8458200" y="2819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8458200" y="3429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8305800" y="3048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8113296" y="387016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7467600" y="4572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7848600" y="3505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7315200" y="3962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6934200" y="4953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7315200" y="3505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6324600" y="4648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7391400" y="5334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6172200" y="5029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82296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754380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70104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75438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85344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83820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83820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74676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80010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4008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305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7050504" y="5253784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67818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71628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64770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7772400" y="3733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7924800" y="2667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7010400" y="4495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7543800" y="3886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848600" y="4267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8686800" y="2590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6781800" y="4724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7924800" y="4953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6934200" y="3886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6340640" y="5133472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6019800" y="5334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6400800" y="5410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7620000" y="45720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6781800" y="5181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7239000" y="4876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0198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7924800" y="31242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7327232" y="4142872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8229600" y="2819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8077200" y="32766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6833936" y="4559968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7620000" y="43434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7772400" y="4114800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8253664" y="3557336"/>
            <a:ext cx="152400" cy="152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867150" y="4063068"/>
            <a:ext cx="5486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CA" sz="2000" b="1" dirty="0" smtClean="0">
                <a:latin typeface="Arial" pitchFamily="34" charset="0"/>
              </a:rPr>
              <a:t>10%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8382000" y="3924300"/>
            <a:ext cx="5486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CA" sz="2000" b="1" dirty="0" smtClean="0">
                <a:latin typeface="Arial" pitchFamily="34" charset="0"/>
              </a:rPr>
              <a:t>10%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359140" y="4267200"/>
            <a:ext cx="5486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CA" sz="2000" b="1" dirty="0" smtClean="0">
                <a:latin typeface="Arial" pitchFamily="34" charset="0"/>
              </a:rPr>
              <a:t>5%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6230" y="480060"/>
            <a:ext cx="196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b="1" i="1" dirty="0" smtClean="0">
                <a:solidFill>
                  <a:srgbClr val="66FF33"/>
                </a:solidFill>
                <a:latin typeface="Calibri" pitchFamily="34" charset="0"/>
              </a:rPr>
              <a:t>E.g., Kramer</a:t>
            </a:r>
            <a:endParaRPr lang="en-US" sz="1800" b="1" i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7239000" y="457200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800" b="1" i="1" dirty="0" smtClean="0">
                <a:solidFill>
                  <a:srgbClr val="66FF33"/>
                </a:solidFill>
                <a:latin typeface="Calibri" pitchFamily="34" charset="0"/>
              </a:rPr>
              <a:t>E.g., </a:t>
            </a:r>
            <a:r>
              <a:rPr lang="en-CA" sz="1800" b="1" i="1" dirty="0" err="1" smtClean="0">
                <a:solidFill>
                  <a:srgbClr val="66FF33"/>
                </a:solidFill>
                <a:latin typeface="Calibri" pitchFamily="34" charset="0"/>
              </a:rPr>
              <a:t>Hadlock</a:t>
            </a:r>
            <a:endParaRPr lang="en-US" sz="1800" b="1" i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572000" y="762000"/>
            <a:ext cx="44196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8382000" y="4572000"/>
            <a:ext cx="54864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CA" sz="2000" b="1" dirty="0" smtClean="0">
                <a:latin typeface="Arial" pitchFamily="34" charset="0"/>
              </a:rPr>
              <a:t>3%</a:t>
            </a:r>
            <a:endParaRPr lang="en-US" sz="2000" b="1" dirty="0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11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5" dur="1000" fill="hold"/>
                                        <p:tgtEl>
                                          <p:spTgt spid="143364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Graphic spid="211" grpId="0">
        <p:bldAsOne/>
      </p:bldGraphic>
      <p:bldP spid="281" grpId="0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2" grpId="1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79" grpId="0" animBg="1"/>
      <p:bldP spid="282" grpId="0" animBg="1"/>
      <p:bldP spid="283" grpId="0" animBg="1"/>
      <p:bldP spid="155" grpId="0" animBg="1"/>
      <p:bldP spid="1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228600" y="2209800"/>
            <a:ext cx="8674274" cy="448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2" name="Chart 161"/>
          <p:cNvGraphicFramePr/>
          <p:nvPr/>
        </p:nvGraphicFramePr>
        <p:xfrm>
          <a:off x="228600" y="2209800"/>
          <a:ext cx="877824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Birthweight vs. Ultrasound-based Charts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38750" y="838200"/>
            <a:ext cx="3581400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/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</a:rPr>
              <a:t>Ultrasound-based</a:t>
            </a:r>
            <a:r>
              <a:rPr lang="en-CA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(estimated fetal weight)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6" y="838200"/>
            <a:ext cx="4267200" cy="8925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spAutoFit/>
          </a:bodyPr>
          <a:lstStyle/>
          <a:p>
            <a:pPr algn="ctr" rtl="0"/>
            <a:r>
              <a:rPr lang="en-CA" sz="2800" b="1" dirty="0" err="1" smtClean="0">
                <a:solidFill>
                  <a:srgbClr val="FFFF00"/>
                </a:solidFill>
                <a:latin typeface="Calibri" pitchFamily="34" charset="0"/>
              </a:rPr>
              <a:t>Birthweight</a:t>
            </a:r>
            <a:r>
              <a:rPr lang="en-CA" sz="2800" b="1" dirty="0" smtClean="0">
                <a:solidFill>
                  <a:srgbClr val="FFFF00"/>
                </a:solidFill>
                <a:latin typeface="Calibri" pitchFamily="34" charset="0"/>
              </a:rPr>
              <a:t>-based</a:t>
            </a:r>
            <a:endParaRPr lang="en-CA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rtl="0"/>
            <a:r>
              <a:rPr lang="en-CA" b="1" dirty="0" smtClean="0">
                <a:solidFill>
                  <a:schemeClr val="bg1"/>
                </a:solidFill>
                <a:latin typeface="Calibri" pitchFamily="34" charset="0"/>
              </a:rPr>
              <a:t>(newborn weight)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243264"/>
            <a:ext cx="1143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algn="ctr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vs.</a:t>
            </a:r>
          </a:p>
        </p:txBody>
      </p:sp>
      <p:sp>
        <p:nvSpPr>
          <p:cNvPr id="90" name="Oval 89"/>
          <p:cNvSpPr/>
          <p:nvPr/>
        </p:nvSpPr>
        <p:spPr>
          <a:xfrm>
            <a:off x="7620000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62400" y="3352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074074" y="3581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302674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086600" y="2514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836074" y="2438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693074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7874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629400" y="2362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150274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378874" y="2895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029200" y="2590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72000" y="2895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719770" y="328863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388274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710370" y="3376864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8064674" y="2971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988474" y="4038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445674" y="2819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445674" y="3429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293274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100770" y="387016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455074" y="4572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836074" y="3505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302674" y="3962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19800" y="4876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302674" y="3505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312074" y="4648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543800" y="2362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096000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858000" y="2667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029200" y="2895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997874" y="3352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531274" y="3657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248400" y="2362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369474" y="2286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7010400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455074" y="4724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715000" y="2514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88274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540674" y="4876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267200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769274" y="3581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400800" y="2819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616874" y="4343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759874" y="3733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543800" y="2667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97874" y="4495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531274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7836074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674274" y="2590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6769274" y="4724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477000" y="2590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921674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553200" y="4495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096000" y="2590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334000" y="2514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124200" y="5638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6781800" y="2895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562600" y="2743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007274" y="4648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7912274" y="3124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7314706" y="414287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217074" y="2819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8064674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821410" y="4559968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607474" y="4343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7759874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8241138" y="3557336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9000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5181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3581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9400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43200" y="5105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4191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09800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90800" y="4724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0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67000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62400" y="4419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76600" y="4800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57600" y="5638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36496" y="328863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5000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27096" y="3376864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81400" y="2971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05200" y="4038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10000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886200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810000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17496" y="387016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800" y="4572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352800" y="3505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19400" y="3962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438400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19400" y="3505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28800" y="4648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19400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76400" y="5029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4000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48000" y="5029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14600" y="3352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048000" y="3657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057400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57600" y="4343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09800" y="4495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71800" y="4724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505200" y="4800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05000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057400" y="4876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54704" y="5253784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86000" y="3581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67000" y="5486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133600" y="4343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276600" y="3733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29000" y="4495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514600" y="4495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48000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2800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114800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86000" y="4724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429000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438400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844840" y="513347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4000" y="5334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905000" y="5410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124200" y="4572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6000" y="5181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743200" y="4876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524000" y="4648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429000" y="3124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31432" y="414287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038600" y="3657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81400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338136" y="4559968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124200" y="4343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276600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757864" y="3557336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7391400" y="2362200"/>
            <a:ext cx="0" cy="3429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5374104" y="2895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307304" y="5181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764504" y="3581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993104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916904" y="5105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6172200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383504" y="4114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688304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459704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840704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791200" y="5181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450304" y="4800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5450304" y="5257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410200" y="328863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078704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019800" y="4038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755104" y="2971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5715000" y="4572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6324600" y="4038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400800" y="3810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6477000" y="3200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953000" y="3733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145504" y="4572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526504" y="3505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993104" y="3962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4612104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4993104" y="3505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4002504" y="4648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069304" y="5334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3429000" y="5410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697704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5221704" y="5029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688304" y="3352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5221704" y="3657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4231104" y="5562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705600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383504" y="4495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5145504" y="4724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678904" y="4800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114800" y="5334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3048000" y="5486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4728408" y="5253784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4459704" y="3581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4840704" y="5486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4307304" y="4343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450304" y="3733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867400" y="4191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800600" y="4038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221704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5562600" y="4419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6324600" y="3048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4343400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5602704" y="4953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4612104" y="3886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4018544" y="513347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697704" y="5334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4078704" y="5410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5297904" y="45720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4459704" y="5181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916904" y="4876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3697704" y="4648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602704" y="3124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5005136" y="4142872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5907504" y="28194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5755104" y="3276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4724400" y="37338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6096000" y="42672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6019800" y="4419600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5931568" y="3557336"/>
            <a:ext cx="91440" cy="9144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aphicFrame>
        <p:nvGraphicFramePr>
          <p:cNvPr id="163" name="Chart 162"/>
          <p:cNvGraphicFramePr/>
          <p:nvPr/>
        </p:nvGraphicFramePr>
        <p:xfrm>
          <a:off x="228600" y="2209800"/>
          <a:ext cx="877824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2" name="TextBox 231"/>
          <p:cNvSpPr txBox="1"/>
          <p:nvPr/>
        </p:nvSpPr>
        <p:spPr>
          <a:xfrm>
            <a:off x="316230" y="480060"/>
            <a:ext cx="196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b="1" i="1" dirty="0" smtClean="0">
                <a:solidFill>
                  <a:srgbClr val="66FF33"/>
                </a:solidFill>
                <a:latin typeface="Calibri" pitchFamily="34" charset="0"/>
              </a:rPr>
              <a:t>E.g., Kramer</a:t>
            </a:r>
            <a:endParaRPr lang="en-US" sz="1800" b="1" i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7239000" y="457200"/>
            <a:ext cx="185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CA" sz="1800" b="1" i="1" dirty="0" smtClean="0">
                <a:solidFill>
                  <a:srgbClr val="66FF33"/>
                </a:solidFill>
                <a:latin typeface="Calibri" pitchFamily="34" charset="0"/>
              </a:rPr>
              <a:t>E.g., </a:t>
            </a:r>
            <a:r>
              <a:rPr lang="en-CA" sz="1800" b="1" i="1" dirty="0" err="1" smtClean="0">
                <a:solidFill>
                  <a:srgbClr val="66FF33"/>
                </a:solidFill>
                <a:latin typeface="Calibri" pitchFamily="34" charset="0"/>
              </a:rPr>
              <a:t>Hadlock</a:t>
            </a:r>
            <a:endParaRPr lang="en-US" sz="1800" b="1" i="1" dirty="0">
              <a:solidFill>
                <a:srgbClr val="66FF33"/>
              </a:solidFill>
              <a:latin typeface="Calibri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493520" y="2362200"/>
            <a:ext cx="5867400" cy="342138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/>
          <p:cNvSpPr txBox="1"/>
          <p:nvPr/>
        </p:nvSpPr>
        <p:spPr>
          <a:xfrm rot="19711084">
            <a:off x="5165870" y="4107119"/>
            <a:ext cx="185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CA" b="1" dirty="0" err="1" smtClean="0">
                <a:latin typeface="Calibri" pitchFamily="34" charset="0"/>
              </a:rPr>
              <a:t>Birthweight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 rot="20018260">
            <a:off x="4812214" y="3338129"/>
            <a:ext cx="185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CA" b="1" dirty="0" smtClean="0">
                <a:solidFill>
                  <a:srgbClr val="FF66FF"/>
                </a:solidFill>
                <a:latin typeface="Calibri" pitchFamily="34" charset="0"/>
              </a:rPr>
              <a:t>Ultrasound</a:t>
            </a:r>
            <a:endParaRPr lang="en-US" b="1" dirty="0">
              <a:solidFill>
                <a:srgbClr val="FF66FF"/>
              </a:solidFill>
              <a:latin typeface="Calibri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5029200" y="762000"/>
            <a:ext cx="39624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152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2" grpId="0">
        <p:bldSub>
          <a:bldChart bld="series" animBg="0"/>
        </p:bldSub>
      </p:bldGraphic>
      <p:bldGraphic spid="163" grpId="0">
        <p:bldSub>
          <a:bldChart bld="series" animBg="0"/>
        </p:bldSub>
      </p:bldGraphic>
      <p:bldGraphic spid="163" grpId="1">
        <p:bldSub>
          <a:bldChart bld="series"/>
        </p:bldSub>
      </p:bldGraphic>
      <p:bldP spid="234" grpId="0" animBg="1"/>
      <p:bldP spid="235" grpId="0"/>
      <p:bldP spid="236" grpId="0"/>
      <p:bldP spid="2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548640"/>
            <a:ext cx="2438400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err="1" smtClean="0">
                <a:solidFill>
                  <a:srgbClr val="FFFF00"/>
                </a:solidFill>
                <a:latin typeface="Arial" pitchFamily="34" charset="0"/>
              </a:rPr>
              <a:t>Hadlock</a:t>
            </a:r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 1991</a:t>
            </a:r>
            <a:endParaRPr lang="en-CA" sz="1800" b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Ultrasound-based 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standard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u="sng" dirty="0" smtClean="0">
                <a:solidFill>
                  <a:schemeClr val="bg1"/>
                </a:solidFill>
                <a:latin typeface="Arial" pitchFamily="34" charset="0"/>
              </a:rPr>
              <a:t> Population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N=392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Low-risk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Mainly white women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Huston, TX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Dating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: US or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            clinical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1" y="612082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Hadlock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Radiology 1991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53200" y="548640"/>
            <a:ext cx="2438400" cy="25853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Kramer 2001</a:t>
            </a:r>
            <a:endParaRPr lang="en-CA" sz="1800" b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Population-based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reference 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Based on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birth </a:t>
            </a:r>
            <a:b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 weight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data in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Canada (excluding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ON) 1994-1996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N=676,605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1" y="613035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Kramer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Pediatrics 2001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250" y="904775"/>
            <a:ext cx="4267200" cy="4942574"/>
          </a:xfrm>
          <a:prstGeom prst="rect">
            <a:avLst/>
          </a:prstGeom>
          <a:solidFill>
            <a:srgbClr val="FFFF00">
              <a:alpha val="34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2524" y="1348085"/>
            <a:ext cx="212407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Kramer (BW)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Birthweight vs. Ultrasound-based Charts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5305485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</a:rPr>
              <a:t> True North Imaging (Kramer):  2</a:t>
            </a:r>
            <a:r>
              <a:rPr lang="en-CA" sz="2000" baseline="30000" dirty="0" smtClean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CA" sz="2000" dirty="0" smtClean="0">
                <a:solidFill>
                  <a:schemeClr val="bg1"/>
                </a:solidFill>
                <a:latin typeface="Calibri" pitchFamily="34" charset="0"/>
              </a:rPr>
              <a:t> trimester -  look mainly at the AC and not EFW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467600" y="1143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AJOG 2001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199644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“Fetal growth standards are more appropriate in predicting the impact of birth weight category on the risk of spontaneous preterm delivery than are neonatal growth standards.”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51636"/>
            <a:ext cx="8839200" cy="129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715000" y="37338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Arch </a:t>
            </a:r>
            <a:r>
              <a:rPr lang="en-CA" sz="16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Dis</a:t>
            </a:r>
            <a:r>
              <a:rPr lang="en-CA" sz="16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Child Fetal Neonatal 2007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436254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Calibri" pitchFamily="34" charset="0"/>
              </a:rPr>
              <a:t>“Using fetal growth rather than birth weight standards gives a better indication of the incidence and role of FGR in neonatal disease.”</a:t>
            </a:r>
          </a:p>
        </p:txBody>
      </p:sp>
    </p:spTree>
    <p:custDataLst>
      <p:tags r:id="rId1"/>
    </p:custDataLst>
  </p:cSld>
  <p:clrMapOvr>
    <a:masterClrMapping/>
  </p:clrMapOvr>
  <p:transition spd="med" advTm="16451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" y="1828800"/>
            <a:ext cx="8915400" cy="25908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rtl="0" eaLnBrk="0" hangingPunct="0">
              <a:lnSpc>
                <a:spcPct val="105000"/>
              </a:lnSpc>
              <a:spcBef>
                <a:spcPct val="30000"/>
              </a:spcBef>
              <a:buNone/>
              <a:defRPr/>
            </a:pPr>
            <a:r>
              <a:rPr lang="en-CA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What are the best charts available?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21880"/>
      </p:ext>
    </p:extLst>
  </p:cSld>
  <p:clrMapOvr>
    <a:masterClrMapping/>
  </p:clrMapOvr>
  <p:transition spd="med" advTm="552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548640"/>
            <a:ext cx="2438400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err="1" smtClean="0">
                <a:solidFill>
                  <a:srgbClr val="FFFF00"/>
                </a:solidFill>
                <a:latin typeface="Arial" pitchFamily="34" charset="0"/>
              </a:rPr>
              <a:t>Hadlock</a:t>
            </a:r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 1991</a:t>
            </a:r>
            <a:endParaRPr lang="en-CA" sz="1800" b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U/S standard most widely used 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u="sng" dirty="0" smtClean="0">
                <a:solidFill>
                  <a:schemeClr val="bg1"/>
                </a:solidFill>
                <a:latin typeface="Arial" pitchFamily="34" charset="0"/>
              </a:rPr>
              <a:t> Population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N=392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Low-risk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Mainly white women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Huston, TX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Dating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: US or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            clinical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1" y="612082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Hadlock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Radiology 1991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 advTm="60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0" y="2266950"/>
            <a:ext cx="3200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Intergrowth-21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</a:rPr>
              <a:t>(EFW)</a:t>
            </a:r>
            <a:endParaRPr lang="en-C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0668" y="548640"/>
            <a:ext cx="2578608" cy="45243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Intergrowth-21</a:t>
            </a:r>
            <a:r>
              <a:rPr lang="en-CA" sz="1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st</a:t>
            </a:r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b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2014-2016</a:t>
            </a:r>
            <a:endParaRPr lang="en-CA" sz="1800" b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Goal: universal chart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Prospective int’l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longitudinal study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N=4,321 women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8 low- and high-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income countries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VERY Low risk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pregnancies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Single international </a:t>
            </a:r>
          </a:p>
          <a:p>
            <a:pPr algn="l" rtl="0"/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  chart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(‘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one size fits </a:t>
            </a:r>
            <a:b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  all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’)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3201" y="613035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Stirnemannet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UOG Dec 2016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5705310"/>
            <a:ext cx="25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Lancet, 2014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96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1143000" y="3176885"/>
            <a:ext cx="1905000" cy="461665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WHO (EFW)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2266950"/>
            <a:ext cx="3200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Intergrowth-21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</a:rPr>
              <a:t>(EFW)</a:t>
            </a:r>
            <a:endParaRPr lang="en-C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2719685"/>
            <a:ext cx="2560320" cy="461665"/>
          </a:xfrm>
          <a:prstGeom prst="rect">
            <a:avLst/>
          </a:prstGeom>
          <a:solidFill>
            <a:srgbClr val="CC6600"/>
          </a:solidFill>
        </p:spPr>
        <p:txBody>
          <a:bodyPr wrap="square" lIns="91440" rIns="0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NICHD (</a:t>
            </a: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</a:rPr>
              <a:t>EFW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white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1" y="613035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Kiserud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PlosOne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Jan-2017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778" y="1905000"/>
            <a:ext cx="3416021" cy="4812030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39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143000" y="2719685"/>
            <a:ext cx="2560320" cy="461665"/>
          </a:xfrm>
          <a:prstGeom prst="rect">
            <a:avLst/>
          </a:prstGeom>
          <a:solidFill>
            <a:srgbClr val="CC6600"/>
          </a:solidFill>
        </p:spPr>
        <p:txBody>
          <a:bodyPr wrap="square" lIns="91440" rIns="0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NICHD (</a:t>
            </a: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</a:rPr>
              <a:t>EFW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white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0" y="2266950"/>
            <a:ext cx="3200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Intergrowth-21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</a:rPr>
              <a:t>(EFW)</a:t>
            </a:r>
            <a:endParaRPr lang="en-C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548640"/>
            <a:ext cx="2478024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NICHD 2015</a:t>
            </a:r>
            <a:b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</a:br>
            <a:endParaRPr lang="en-CA" sz="1800" b="1" u="sng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Prospective multi-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center longitudinal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study in the U.S.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(2009-2013)</a:t>
            </a:r>
          </a:p>
          <a:p>
            <a:pPr algn="l" rtl="0"/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N=2,334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Low risk pregnancies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Race-specific </a:t>
            </a:r>
            <a:b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</a:br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   standard curves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53201" y="613035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Germaine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AJOG 2015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70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143000" y="3176885"/>
            <a:ext cx="1905000" cy="461665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WHO (EFW)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2266950"/>
            <a:ext cx="3200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Intergrowth-21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</a:rPr>
              <a:t>(EFW)</a:t>
            </a:r>
            <a:endParaRPr lang="en-C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2719685"/>
            <a:ext cx="2560320" cy="461665"/>
          </a:xfrm>
          <a:prstGeom prst="rect">
            <a:avLst/>
          </a:prstGeom>
          <a:solidFill>
            <a:srgbClr val="CC6600"/>
          </a:solidFill>
        </p:spPr>
        <p:txBody>
          <a:bodyPr wrap="square" lIns="91440" rIns="0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NICHD (</a:t>
            </a: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</a:rPr>
              <a:t>EFW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white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3200" y="548640"/>
            <a:ext cx="2551176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WHO 2017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U/S based standard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Goal: Universal chart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Prospective multi-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center, international   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longitudinal study (10 centers)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u="sng" dirty="0" smtClean="0">
                <a:solidFill>
                  <a:schemeClr val="bg1"/>
                </a:solidFill>
                <a:latin typeface="Arial" pitchFamily="34" charset="0"/>
              </a:rPr>
              <a:t> Population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N=1,387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Low risk pregnancies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1" y="613035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Kiserud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PlosOne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Jan-2017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 advTm="48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548640"/>
            <a:ext cx="2438400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CA" sz="1800" b="1" dirty="0" err="1" smtClean="0">
                <a:solidFill>
                  <a:srgbClr val="FFFF00"/>
                </a:solidFill>
                <a:latin typeface="Arial" pitchFamily="34" charset="0"/>
              </a:rPr>
              <a:t>Hadlock</a:t>
            </a:r>
            <a:r>
              <a:rPr lang="en-CA" sz="1800" b="1" dirty="0" smtClean="0">
                <a:solidFill>
                  <a:srgbClr val="FFFF00"/>
                </a:solidFill>
                <a:latin typeface="Arial" pitchFamily="34" charset="0"/>
              </a:rPr>
              <a:t> 1991 </a:t>
            </a:r>
            <a:br>
              <a:rPr lang="en-CA" sz="1800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CA" sz="1800" b="1" dirty="0" smtClean="0">
                <a:solidFill>
                  <a:srgbClr val="FFFF00"/>
                </a:solidFill>
                <a:latin typeface="Arial" pitchFamily="34" charset="0"/>
              </a:rPr>
              <a:t>   vs. </a:t>
            </a:r>
            <a:br>
              <a:rPr lang="en-CA" sz="1800" b="1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en-CA" sz="1800" b="1" dirty="0" smtClean="0">
                <a:solidFill>
                  <a:srgbClr val="FFFF00"/>
                </a:solidFill>
                <a:latin typeface="Arial" pitchFamily="34" charset="0"/>
              </a:rPr>
              <a:t>WHO 2017</a:t>
            </a:r>
            <a:endParaRPr lang="en-CA" sz="18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1152524" y="895349"/>
            <a:ext cx="2352676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err="1" smtClean="0">
                <a:latin typeface="Arial" pitchFamily="34" charset="0"/>
              </a:rPr>
              <a:t>Hadlock</a:t>
            </a:r>
            <a:r>
              <a:rPr lang="en-CA" b="1" dirty="0" smtClean="0">
                <a:latin typeface="Arial" pitchFamily="34" charset="0"/>
              </a:rPr>
              <a:t> (EFW)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3176885"/>
            <a:ext cx="1905000" cy="461665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WHO (EFW)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Arial" pitchFamily="34" charset="0"/>
              </a:rPr>
              <a:t>th</a:t>
            </a: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 percentile of various references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52400" y="533400"/>
          <a:ext cx="6324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1143000" y="3176885"/>
            <a:ext cx="1905000" cy="461665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WHO (EFW)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0" y="2266950"/>
            <a:ext cx="3200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Intergrowth-21 </a:t>
            </a:r>
            <a:r>
              <a:rPr lang="en-CA" sz="2000" b="1" dirty="0" smtClean="0">
                <a:solidFill>
                  <a:schemeClr val="bg1"/>
                </a:solidFill>
                <a:latin typeface="Arial" pitchFamily="34" charset="0"/>
              </a:rPr>
              <a:t>(EFW)</a:t>
            </a:r>
            <a:endParaRPr lang="en-CA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4925" y="8477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CA" sz="1600" b="1" dirty="0" smtClean="0">
                <a:latin typeface="Arial" pitchFamily="34" charset="0"/>
              </a:rPr>
              <a:t>10</a:t>
            </a:r>
            <a:r>
              <a:rPr lang="en-CA" sz="1600" b="1" baseline="30000" dirty="0" smtClean="0">
                <a:latin typeface="Arial" pitchFamily="34" charset="0"/>
              </a:rPr>
              <a:t>th</a:t>
            </a:r>
            <a:r>
              <a:rPr lang="en-CA" sz="1600" b="1" dirty="0" smtClean="0">
                <a:latin typeface="Arial" pitchFamily="34" charset="0"/>
              </a:rPr>
              <a:t>%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2719685"/>
            <a:ext cx="2560320" cy="461665"/>
          </a:xfrm>
          <a:prstGeom prst="rect">
            <a:avLst/>
          </a:prstGeom>
          <a:solidFill>
            <a:srgbClr val="CC6600"/>
          </a:solidFill>
        </p:spPr>
        <p:txBody>
          <a:bodyPr wrap="square" lIns="91440" rIns="0">
            <a:spAutoFit/>
          </a:bodyPr>
          <a:lstStyle/>
          <a:p>
            <a:pPr algn="l" rtl="0"/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NICHD (</a:t>
            </a: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</a:rPr>
              <a:t>EFW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white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1" y="613035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Kiserud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et al., </a:t>
            </a:r>
            <a:b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</a:rPr>
              <a:t>PlosOne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</a:rPr>
              <a:t> Jan-2017</a:t>
            </a:r>
            <a:endParaRPr lang="en-US" sz="160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548640"/>
            <a:ext cx="2551176" cy="53553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CA" sz="1800" b="1" u="sng" dirty="0" smtClean="0">
                <a:solidFill>
                  <a:srgbClr val="FFFF00"/>
                </a:solidFill>
                <a:latin typeface="Arial" pitchFamily="34" charset="0"/>
              </a:rPr>
              <a:t>WHO 2017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Ultrasound-based 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standard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Prospective multi-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center, international   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longitudinal study (10 centers)</a:t>
            </a:r>
          </a:p>
          <a:p>
            <a:pPr algn="l" rtl="0"/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u="sng" dirty="0" smtClean="0">
                <a:solidFill>
                  <a:schemeClr val="bg1"/>
                </a:solidFill>
                <a:latin typeface="Arial" pitchFamily="34" charset="0"/>
              </a:rPr>
              <a:t> Population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N=1,387</a:t>
            </a: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Low risk pregnancies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Considerable 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differences between </a:t>
            </a:r>
            <a:b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  countries  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</a:t>
            </a:r>
            <a:endParaRPr lang="en-CA" sz="1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Curves may need to </a:t>
            </a:r>
          </a:p>
          <a:p>
            <a:pPr algn="l" rtl="0"/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  be adjusted to local  </a:t>
            </a:r>
          </a:p>
          <a:p>
            <a:pPr algn="l" rtl="0"/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</a:rPr>
              <a:t>  population  </a:t>
            </a:r>
            <a:r>
              <a:rPr lang="en-CA" sz="1800" b="1" dirty="0" smtClean="0">
                <a:solidFill>
                  <a:srgbClr val="66FF33"/>
                </a:solidFill>
                <a:latin typeface="Arial" pitchFamily="34" charset="0"/>
                <a:sym typeface="Wingdings" pitchFamily="2" charset="2"/>
              </a:rPr>
              <a:t> supports NICHD</a:t>
            </a:r>
            <a:endParaRPr lang="en-CA" sz="1800" b="1" dirty="0" smtClean="0">
              <a:solidFill>
                <a:srgbClr val="66FF33"/>
              </a:solidFill>
              <a:latin typeface="Arial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778" y="1905000"/>
            <a:ext cx="3416021" cy="4812030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39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1389112"/>
          </a:xfrm>
        </p:spPr>
        <p:txBody>
          <a:bodyPr/>
          <a:lstStyle/>
          <a:p>
            <a:pPr eaLnBrk="1" hangingPunct="1"/>
            <a:r>
              <a:rPr lang="en-CA" altLang="en-US" sz="9600" b="1" dirty="0" smtClean="0">
                <a:solidFill>
                  <a:srgbClr val="FFFF00"/>
                </a:solidFill>
                <a:latin typeface="Calibri" pitchFamily="34" charset="0"/>
              </a:rPr>
              <a:t>DISCUSSION</a:t>
            </a:r>
          </a:p>
        </p:txBody>
      </p:sp>
    </p:spTree>
  </p:cSld>
  <p:clrMapOvr>
    <a:masterClrMapping/>
  </p:clrMapOvr>
  <p:transition advTm="3042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Arial" pitchFamily="34" charset="0"/>
              </a:rPr>
              <a:t>Rate of LGA&gt;90% in Ontario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(37-40w, low-risk, </a:t>
            </a:r>
            <a:r>
              <a:rPr lang="en-US" sz="1600" u="sng" dirty="0" smtClean="0">
                <a:solidFill>
                  <a:srgbClr val="FFFF00"/>
                </a:solidFill>
                <a:latin typeface="Arial" pitchFamily="34" charset="0"/>
              </a:rPr>
              <a:t>n=181,882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)</a:t>
            </a:r>
            <a:endParaRPr lang="en-US" sz="2800" b="1" u="sng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93795" y="609599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93795" y="3764280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 noGrp="1"/>
          </p:cNvGraphicFramePr>
          <p:nvPr/>
        </p:nvGraphicFramePr>
        <p:xfrm>
          <a:off x="4655128" y="609599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 noGrp="1"/>
          </p:cNvGraphicFramePr>
          <p:nvPr/>
        </p:nvGraphicFramePr>
        <p:xfrm>
          <a:off x="4655128" y="3764280"/>
          <a:ext cx="4370832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>
            <a:off x="1084712" y="219402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084712" y="535806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643344" y="5358064"/>
            <a:ext cx="347472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636128" y="2183864"/>
            <a:ext cx="3383280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" y="1828800"/>
            <a:ext cx="8915400" cy="2590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rtl="0" eaLnBrk="0" hangingPunct="0">
              <a:lnSpc>
                <a:spcPct val="105000"/>
              </a:lnSpc>
              <a:spcBef>
                <a:spcPct val="30000"/>
              </a:spcBef>
              <a:buNone/>
              <a:defRPr/>
            </a:pPr>
            <a:r>
              <a:rPr lang="en-CA" sz="6600" b="1" dirty="0" smtClean="0">
                <a:solidFill>
                  <a:schemeClr val="bg1"/>
                </a:solidFill>
                <a:latin typeface="Calibri" pitchFamily="34" charset="0"/>
              </a:rPr>
              <a:t>To POOL or not to POOL</a:t>
            </a:r>
            <a:br>
              <a:rPr lang="en-CA" sz="6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CA" sz="66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CA" sz="66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CA" sz="6000" b="1" dirty="0" smtClean="0">
                <a:solidFill>
                  <a:schemeClr val="bg1"/>
                </a:solidFill>
                <a:latin typeface="Calibri" pitchFamily="34" charset="0"/>
              </a:rPr>
              <a:t>That is the question</a:t>
            </a:r>
            <a:endParaRPr lang="en-US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148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 cstate="print"/>
          <a:srcRect b="28543"/>
          <a:stretch>
            <a:fillRect/>
          </a:stretch>
        </p:blipFill>
        <p:spPr bwMode="auto">
          <a:xfrm>
            <a:off x="109726" y="563880"/>
            <a:ext cx="889248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393" y="1325880"/>
            <a:ext cx="3381375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6" cstate="print"/>
          <a:srcRect r="16973"/>
          <a:stretch>
            <a:fillRect/>
          </a:stretch>
        </p:blipFill>
        <p:spPr bwMode="auto">
          <a:xfrm>
            <a:off x="145222" y="2145080"/>
            <a:ext cx="8846378" cy="44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600200" y="4572000"/>
            <a:ext cx="5715000" cy="181588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CA" altLang="en-US" sz="2800" i="1" dirty="0" smtClean="0">
                <a:solidFill>
                  <a:schemeClr val="tx1"/>
                </a:solidFill>
                <a:latin typeface="Calibri" pitchFamily="34" charset="0"/>
              </a:rPr>
              <a:t>“...differences are not large enough to </a:t>
            </a:r>
            <a:r>
              <a:rPr lang="en-CA" sz="2800" i="1" dirty="0" smtClean="0">
                <a:solidFill>
                  <a:schemeClr val="tx1"/>
                </a:solidFill>
                <a:latin typeface="Calibri" pitchFamily="34" charset="0"/>
              </a:rPr>
              <a:t>not allowing pooling them together”</a:t>
            </a:r>
          </a:p>
          <a:p>
            <a:pPr algn="l" rtl="0">
              <a:buNone/>
            </a:pPr>
            <a:endParaRPr lang="en-CA" sz="2800" i="1" dirty="0" smtClean="0">
              <a:latin typeface="Calibri" pitchFamily="34" charset="0"/>
            </a:endParaRPr>
          </a:p>
          <a:p>
            <a:pPr algn="l" rtl="0">
              <a:buNone/>
            </a:pPr>
            <a:r>
              <a:rPr lang="en-CA" sz="2800" i="1" dirty="0" smtClean="0">
                <a:solidFill>
                  <a:schemeClr val="tx1"/>
                </a:solidFill>
                <a:latin typeface="Calibri" pitchFamily="34" charset="0"/>
              </a:rPr>
              <a:t>?Differences in AC &amp; EFW</a:t>
            </a:r>
            <a:endParaRPr lang="en-US" sz="2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" y="1840231"/>
            <a:ext cx="8763000" cy="12839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754630" y="1905000"/>
            <a:ext cx="838200" cy="118872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8460" y="1927860"/>
            <a:ext cx="838200" cy="118872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" y="3225800"/>
            <a:ext cx="8610600" cy="3458959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graphicFrame>
        <p:nvGraphicFramePr>
          <p:cNvPr id="17" name="Chart 16"/>
          <p:cNvGraphicFramePr/>
          <p:nvPr/>
        </p:nvGraphicFramePr>
        <p:xfrm>
          <a:off x="6019800" y="43434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1066800" y="40386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2133600" y="51054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267200" y="3581400"/>
          <a:ext cx="609600" cy="6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629400" y="40386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4419600" y="49530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3581400" y="35814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4419600" y="3733800"/>
          <a:ext cx="609600" cy="6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4572000" y="3886200"/>
          <a:ext cx="609600" cy="6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172200" y="44958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5105400" y="42672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5943600" y="39624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6477000" y="4419600"/>
          <a:ext cx="609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4724400" y="3581400"/>
          <a:ext cx="609600" cy="6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91401" y="4644898"/>
            <a:ext cx="1358622" cy="1913844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IG-21</a:t>
            </a:r>
            <a:r>
              <a:rPr lang="en-US" sz="2800" b="1" u="sng" baseline="30000" dirty="0" smtClean="0">
                <a:solidFill>
                  <a:srgbClr val="FFFF00"/>
                </a:solidFill>
                <a:latin typeface="Calibri" pitchFamily="34" charset="0"/>
              </a:rPr>
              <a:t>st</a:t>
            </a: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:  criteria to pool data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40918" y="1740074"/>
            <a:ext cx="8763000" cy="1524000"/>
          </a:xfrm>
          <a:prstGeom prst="ellipse">
            <a:avLst/>
          </a:prstGeom>
          <a:noFill/>
          <a:ln w="5715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5" grpId="0" animBg="1"/>
      <p:bldGraphic spid="17" grpId="0">
        <p:bldAsOne/>
      </p:bldGraphic>
      <p:bldGraphic spid="17" grpId="1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6" grpId="1">
        <p:bldAsOne/>
      </p:bldGraphic>
      <p:bldGraphic spid="27" grpId="0">
        <p:bldAsOne/>
      </p:bldGraphic>
      <p:bldGraphic spid="28" grpId="0">
        <p:bldAsOne/>
      </p:bldGraphic>
      <p:bldGraphic spid="29" grpId="0">
        <p:bldAsOne/>
      </p:bldGraphic>
      <p:bldGraphic spid="29" grpId="1">
        <p:bldAsOne/>
      </p:bldGraphic>
      <p:bldGraphic spid="30" grpId="0">
        <p:bldAsOne/>
      </p:bldGraphic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9700"/>
            <a:ext cx="7871460" cy="13081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1606131"/>
            <a:ext cx="7924800" cy="121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0800" y="33147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IG-21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6200" y="180467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WHO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0378" y="152400"/>
            <a:ext cx="685800" cy="12192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152400"/>
            <a:ext cx="609600" cy="121920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80200" y="1600200"/>
            <a:ext cx="685800" cy="11430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42200" y="1600200"/>
            <a:ext cx="711200" cy="114300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03900" y="1600200"/>
            <a:ext cx="749300" cy="114300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200" y="1600200"/>
            <a:ext cx="762000" cy="1143000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971800"/>
            <a:ext cx="8763847" cy="3733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4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727968"/>
            <a:ext cx="8964488" cy="110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01237" y="1261646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latin typeface="Calibri" pitchFamily="34" charset="0"/>
              </a:rPr>
              <a:t>BJOG 2016</a:t>
            </a:r>
            <a:endParaRPr lang="en-US" sz="1600" b="1" i="1" dirty="0">
              <a:latin typeface="Calibri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63" y="2667000"/>
            <a:ext cx="89395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924800" y="2404646"/>
            <a:ext cx="1112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latin typeface="Calibri" pitchFamily="34" charset="0"/>
              </a:rPr>
              <a:t>AJOG 2016</a:t>
            </a:r>
            <a:endParaRPr lang="en-US" sz="1600" b="1" i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337846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solidFill>
                  <a:srgbClr val="FF0000"/>
                </a:solidFill>
                <a:latin typeface="Calibri" pitchFamily="34" charset="0"/>
              </a:rPr>
              <a:t>China</a:t>
            </a:r>
            <a:endParaRPr lang="en-US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34190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solidFill>
                  <a:srgbClr val="FF0000"/>
                </a:solidFill>
                <a:latin typeface="Calibri" pitchFamily="34" charset="0"/>
              </a:rPr>
              <a:t>New-Zealand</a:t>
            </a:r>
            <a:endParaRPr lang="en-US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1" y="4343400"/>
            <a:ext cx="8959849" cy="102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901237" y="3395246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latin typeface="Calibri" pitchFamily="34" charset="0"/>
              </a:rPr>
              <a:t>UOG 2016</a:t>
            </a:r>
            <a:endParaRPr lang="en-US" sz="1600" b="1" i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69699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solidFill>
                  <a:srgbClr val="FF0000"/>
                </a:solidFill>
                <a:latin typeface="Calibri" pitchFamily="34" charset="0"/>
              </a:rPr>
              <a:t>UK</a:t>
            </a:r>
            <a:endParaRPr lang="en-US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53600" y="45720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863509" y="4385846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latin typeface="Calibri" pitchFamily="34" charset="0"/>
              </a:rPr>
              <a:t>UOG 2017</a:t>
            </a:r>
            <a:endParaRPr lang="en-US" sz="1600" b="1" i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4400" y="5071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CA" sz="1600" b="1" i="1" dirty="0" smtClean="0">
                <a:solidFill>
                  <a:srgbClr val="FF0000"/>
                </a:solidFill>
                <a:latin typeface="Calibri" pitchFamily="34" charset="0"/>
              </a:rPr>
              <a:t>France</a:t>
            </a:r>
            <a:endParaRPr lang="en-US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010400" y="1295400"/>
            <a:ext cx="3810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493727" y="3468189"/>
            <a:ext cx="3810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010401" y="4495799"/>
            <a:ext cx="3810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Should we use Universal Charts?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2860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FF00"/>
                </a:solidFill>
                <a:latin typeface="Calibri" pitchFamily="34" charset="0"/>
              </a:rPr>
              <a:t>Should we use Universal Charts?</a:t>
            </a:r>
            <a:endParaRPr lang="en-US" sz="28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4877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defRPr/>
            </a:pPr>
            <a:r>
              <a:rPr lang="en-CA" altLang="en-US" b="1" u="sng" dirty="0" smtClean="0">
                <a:solidFill>
                  <a:schemeClr val="bg1"/>
                </a:solidFill>
                <a:latin typeface="Calibri" pitchFamily="34" charset="0"/>
              </a:rPr>
              <a:t>Proponents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 Simple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 Comparison between different populations (</a:t>
            </a:r>
            <a:r>
              <a:rPr lang="en-CA" altLang="en-US" sz="2000" dirty="0" smtClean="0">
                <a:solidFill>
                  <a:schemeClr val="bg1"/>
                </a:solidFill>
                <a:latin typeface="Calibri" pitchFamily="34" charset="0"/>
              </a:rPr>
              <a:t>indicator of public health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algn="l" rtl="0" eaLnBrk="1" hangingPunct="1">
              <a:buFont typeface="Arial" pitchFamily="34" charset="0"/>
              <a:buChar char="•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 WHO Universal charts are used to monitor childhood growth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2691064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 eaLnBrk="1" hangingPunct="1">
              <a:buFont typeface="+mj-lt"/>
              <a:buAutoNum type="arabicPeriod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An ‘average’ chart may lead to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over-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under-diagnosis of IUGR</a:t>
            </a:r>
          </a:p>
          <a:p>
            <a:pPr marL="457200" indent="-457200" algn="l" rtl="0" eaLnBrk="1" hangingPunct="1">
              <a:buFont typeface="+mj-lt"/>
              <a:buAutoNum type="arabicPeriod"/>
              <a:defRPr/>
            </a:pPr>
            <a:endParaRPr lang="en-CA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l" rtl="0" eaLnBrk="1" hangingPunct="1">
              <a:buFont typeface="+mj-lt"/>
              <a:buAutoNum type="arabicPeriod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Depends on an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arbitrary decision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of which sites are included</a:t>
            </a:r>
          </a:p>
          <a:p>
            <a:pPr marL="457200" indent="-457200" algn="l" rtl="0" eaLnBrk="1" hangingPunct="1">
              <a:buFont typeface="+mj-lt"/>
              <a:buAutoNum type="arabicPeriod"/>
              <a:defRPr/>
            </a:pPr>
            <a:endParaRPr lang="en-CA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l" rtl="0" eaLnBrk="1" hangingPunct="1">
              <a:buFont typeface="+mj-lt"/>
              <a:buAutoNum type="arabicPeriod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Even if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skeletal indices (HC)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are similar, it is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fetal weight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AC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 (not HC) that are associated with FGR and stillbirth, and they are likely to be quite different between countries</a:t>
            </a:r>
            <a:b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CA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l" rtl="0" eaLnBrk="1" hangingPunct="1">
              <a:buFont typeface="+mj-lt"/>
              <a:buAutoNum type="arabicPeriod"/>
              <a:defRPr/>
            </a:pP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Intrauterine growth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≠ </a:t>
            </a:r>
            <a:r>
              <a:rPr lang="en-CA" altLang="en-US" b="1" dirty="0" smtClean="0">
                <a:solidFill>
                  <a:srgbClr val="FFFF00"/>
                </a:solidFill>
                <a:latin typeface="Calibri" pitchFamily="34" charset="0"/>
              </a:rPr>
              <a:t>childhood growth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Shorter time frame (13-14 weeks)</a:t>
            </a:r>
          </a:p>
          <a:p>
            <a:pPr marL="914400" lvl="1" indent="-457200" algn="l" rtl="0">
              <a:buFont typeface="Arial" pitchFamily="34" charset="0"/>
              <a:buChar char="•"/>
              <a:defRPr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More severe consequences of delayed diagnosis of FGR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310064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 eaLnBrk="1" hangingPunct="1">
              <a:defRPr/>
            </a:pPr>
            <a:r>
              <a:rPr lang="en-CA" altLang="en-US" b="1" u="sng" dirty="0" smtClean="0">
                <a:solidFill>
                  <a:schemeClr val="bg1"/>
                </a:solidFill>
                <a:latin typeface="Calibri" pitchFamily="34" charset="0"/>
              </a:rPr>
              <a:t>Opponents</a:t>
            </a:r>
            <a:endParaRPr lang="en-CA" alt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71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920" y="1828800"/>
            <a:ext cx="8915400" cy="2590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rtl="0" eaLnBrk="0" hangingPunct="0">
              <a:lnSpc>
                <a:spcPct val="105000"/>
              </a:lnSpc>
              <a:spcBef>
                <a:spcPct val="30000"/>
              </a:spcBef>
              <a:buNone/>
              <a:defRPr/>
            </a:pPr>
            <a:r>
              <a:rPr lang="en-CA" sz="7200" b="1" dirty="0" smtClean="0">
                <a:solidFill>
                  <a:schemeClr val="bg1"/>
                </a:solidFill>
                <a:latin typeface="Calibri" pitchFamily="34" charset="0"/>
              </a:rPr>
              <a:t>How to choose the best chart?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148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74.2|15.6|2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8.7|12.1|32.7|2.2|2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74.2|15.6|2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0.2|12.2|48.6|11.9|8.3|11.1|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3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.3|11.4|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3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4|11.9|11|2.1|4.3|5.6|9.1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4|11.9|11|2.1|4.3|5.6|9.1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|7.5|5.6|30.7|13|22.9"/>
</p:tagLst>
</file>

<file path=ppt/theme/theme1.xml><?xml version="1.0" encoding="utf-8"?>
<a:theme xmlns:a="http://schemas.openxmlformats.org/drawingml/2006/main" name="ModernModular">
  <a:themeElements>
    <a:clrScheme name="ModernModula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rnModula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rnModula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Modula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Modula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Modula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Modul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Modul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Modul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ECV_Clinic</Template>
  <TotalTime>0</TotalTime>
  <Words>1279</Words>
  <Application>Microsoft Office PowerPoint</Application>
  <PresentationFormat>On-screen Show (4:3)</PresentationFormat>
  <Paragraphs>413</Paragraphs>
  <Slides>35</Slides>
  <Notes>35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ModernModular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DISCUSSION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2019-04-09T14:22:51Z</dcterms:created>
  <dcterms:modified xsi:type="dcterms:W3CDTF">2019-05-17T21:54:05Z</dcterms:modified>
</cp:coreProperties>
</file>